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3" r:id="rId2"/>
    <p:sldId id="306"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307"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4" r:id="rId4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A90"/>
    <a:srgbClr val="E4E040"/>
    <a:srgbClr val="ECE840"/>
    <a:srgbClr val="FFFF99"/>
    <a:srgbClr val="DCECF0"/>
    <a:srgbClr val="E7F2F5"/>
    <a:srgbClr val="EB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0-14T13:07:40.243" idx="1">
    <p:pos x="5279" y="1247"/>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A253FBDC-6F2D-40C7-B9B3-1285075DB1A9}" type="datetimeFigureOut">
              <a:rPr lang="el-GR"/>
              <a:pPr>
                <a:defRPr/>
              </a:pPr>
              <a:t>31/10/2020</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2E76CA1F-53A9-430F-BCB2-B9798EA6DB2E}"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955E911C-59C6-4C43-A4BE-F4A8F251AFBE}" type="datetimeFigureOut">
              <a:rPr lang="el-GR"/>
              <a:pPr>
                <a:defRPr/>
              </a:pPr>
              <a:t>31/10/2020</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CBA1D18D-CAAA-4048-910D-A7E83BB2BF25}"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A1C3A98B-85EF-4861-B161-3E5C5ED43068}" type="datetimeFigureOut">
              <a:rPr lang="el-GR"/>
              <a:pPr>
                <a:defRPr/>
              </a:pPr>
              <a:t>31/10/2020</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78F3377-03DD-4468-8B97-BB10F5580AE2}"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21B5A522-3F40-42F8-BF88-C61960DC89D0}" type="datetimeFigureOut">
              <a:rPr lang="el-GR"/>
              <a:pPr>
                <a:defRPr/>
              </a:pPr>
              <a:t>31/10/2020</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1F96451C-E604-4BCD-95AB-C7F06E42A98B}"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7AA44F0C-5A76-4EBE-AF5C-D5B54BF21C82}" type="datetimeFigureOut">
              <a:rPr lang="el-GR"/>
              <a:pPr>
                <a:defRPr/>
              </a:pPr>
              <a:t>31/10/2020</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95F4B739-AC5C-43A5-973F-83FF3C423568}"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8D16BC63-6C2A-4FFE-8397-19F7AEA29A5A}" type="datetimeFigureOut">
              <a:rPr lang="el-GR"/>
              <a:pPr>
                <a:defRPr/>
              </a:pPr>
              <a:t>31/10/2020</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5699645D-1044-475A-8A72-8AE768F34304}"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87E70A6F-71F3-4FD0-8551-A5F73CD91E8A}" type="datetimeFigureOut">
              <a:rPr lang="el-GR"/>
              <a:pPr>
                <a:defRPr/>
              </a:pPr>
              <a:t>31/10/2020</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01E7EF05-0F8E-49F6-AE6C-555AAFDC3A1E}"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BB309312-3A78-4FB1-BBC8-2922EDA8B322}" type="datetimeFigureOut">
              <a:rPr lang="el-GR"/>
              <a:pPr>
                <a:defRPr/>
              </a:pPr>
              <a:t>31/10/2020</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69BBF482-F7C9-4D73-B296-137D4D3265B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88C521A9-A2B4-491E-98CA-ECB250C7221C}" type="datetimeFigureOut">
              <a:rPr lang="el-GR"/>
              <a:pPr>
                <a:defRPr/>
              </a:pPr>
              <a:t>31/10/2020</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5B60749F-95C3-4594-B2CF-4E9D66FB4BC2}"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D06BDDAC-E0E9-4E25-8F59-27A089E9FD5F}" type="datetimeFigureOut">
              <a:rPr lang="el-GR"/>
              <a:pPr>
                <a:defRPr/>
              </a:pPr>
              <a:t>31/10/2020</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3659007C-F899-4C83-A2B6-B2B9FE66106E}"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E788ABB1-7AB8-4A0A-BD73-1DB8B42F19F7}" type="datetimeFigureOut">
              <a:rPr lang="el-GR"/>
              <a:pPr>
                <a:defRPr/>
              </a:pPr>
              <a:t>31/10/2020</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CD727657-064B-429F-9FE5-FB653E8F13BA}"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A90"/>
        </a:solid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D17FA101-91CE-4DBD-B3ED-124E4A351008}" type="datetimeFigureOut">
              <a:rPr lang="el-GR"/>
              <a:pPr>
                <a:defRPr/>
              </a:pPr>
              <a:t>31/10/2020</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9AB3BCC3-6554-4FBF-AE75-AFC93B0B04C7}" type="slidenum">
              <a:rPr lang="el-GR"/>
              <a:pPr>
                <a:defRPr/>
              </a:pPr>
              <a:t>‹#›</a:t>
            </a:fld>
            <a:endParaRPr lang="el-G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84" r:id="rId9"/>
    <p:sldLayoutId id="2147483675" r:id="rId10"/>
    <p:sldLayoutId id="214748367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Ariadni\Desktop\12%20&#920;&#913;&#923;&#913;&#931;&#931;&#913;.wma"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s://en.wikipedia.org/wiki/Cervical_canc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42910" y="857232"/>
            <a:ext cx="7851648" cy="1828800"/>
          </a:xfrm>
        </p:spPr>
        <p:txBody>
          <a:bodyPr/>
          <a:lstStyle/>
          <a:p>
            <a:pPr algn="ctr" fontAlgn="auto">
              <a:spcAft>
                <a:spcPts val="0"/>
              </a:spcAft>
              <a:defRPr/>
            </a:pPr>
            <a:r>
              <a:rPr lang="en-US" dirty="0" smtClean="0">
                <a:latin typeface="Book Antiqua" pitchFamily="18" charset="0"/>
              </a:rPr>
              <a:t>Greece (Hellas)</a:t>
            </a:r>
            <a:endParaRPr lang="el-GR" dirty="0">
              <a:latin typeface="Book Antiqua" pitchFamily="18" charset="0"/>
            </a:endParaRPr>
          </a:p>
        </p:txBody>
      </p:sp>
      <p:sp>
        <p:nvSpPr>
          <p:cNvPr id="5" name="4 - Υπότιτλος"/>
          <p:cNvSpPr>
            <a:spLocks noGrp="1"/>
          </p:cNvSpPr>
          <p:nvPr>
            <p:ph type="subTitle" idx="1"/>
          </p:nvPr>
        </p:nvSpPr>
        <p:spPr>
          <a:xfrm>
            <a:off x="571500" y="2786063"/>
            <a:ext cx="7854950" cy="1752600"/>
          </a:xfrm>
        </p:spPr>
        <p:txBody>
          <a:bodyPr>
            <a:normAutofit/>
          </a:bodyPr>
          <a:lstStyle/>
          <a:p>
            <a:pPr marR="0" algn="ctr">
              <a:spcBef>
                <a:spcPct val="0"/>
              </a:spcBef>
            </a:pPr>
            <a:r>
              <a:rPr lang="en-US" sz="4000" smtClean="0">
                <a:solidFill>
                  <a:schemeClr val="tx2"/>
                </a:solidFill>
                <a:latin typeface="Book Antiqua" pitchFamily="18" charset="0"/>
              </a:rPr>
              <a:t>Our Country</a:t>
            </a:r>
            <a:endParaRPr lang="el-GR" sz="4000" smtClean="0">
              <a:solidFill>
                <a:schemeClr val="tx2"/>
              </a:solidFill>
              <a:latin typeface="Book Antiqua" pitchFamily="18" charset="0"/>
            </a:endParaRPr>
          </a:p>
        </p:txBody>
      </p:sp>
      <p:pic>
        <p:nvPicPr>
          <p:cNvPr id="39938" name="Picture 2" descr="Ελλάδα | Pagenews.gr"/>
          <p:cNvPicPr>
            <a:picLocks noChangeAspect="1" noChangeArrowheads="1"/>
          </p:cNvPicPr>
          <p:nvPr/>
        </p:nvPicPr>
        <p:blipFill>
          <a:blip r:embed="rId3"/>
          <a:srcRect/>
          <a:stretch>
            <a:fillRect/>
          </a:stretch>
        </p:blipFill>
        <p:spPr bwMode="auto">
          <a:xfrm>
            <a:off x="2714625" y="3714750"/>
            <a:ext cx="3683000" cy="2071688"/>
          </a:xfrm>
          <a:prstGeom prst="rect">
            <a:avLst/>
          </a:prstGeom>
          <a:noFill/>
          <a:ln w="9525">
            <a:noFill/>
            <a:miter lim="800000"/>
            <a:headEnd/>
            <a:tailEnd/>
          </a:ln>
        </p:spPr>
      </p:pic>
      <p:pic>
        <p:nvPicPr>
          <p:cNvPr id="6" name="12 ΘΑΛΑΣΣΑ.wma">
            <a:hlinkClick r:id="" action="ppaction://media"/>
          </p:cNvPr>
          <p:cNvPicPr>
            <a:picLocks noRot="1" noChangeAspect="1"/>
          </p:cNvPicPr>
          <p:nvPr>
            <a:audioFile r:link="rId1"/>
          </p:nvPr>
        </p:nvPicPr>
        <p:blipFill>
          <a:blip r:embed="rId4"/>
          <a:srcRect/>
          <a:stretch>
            <a:fillRect/>
          </a:stretch>
        </p:blipFill>
        <p:spPr bwMode="auto">
          <a:xfrm>
            <a:off x="4356100" y="3284538"/>
            <a:ext cx="304800" cy="304800"/>
          </a:xfrm>
          <a:prstGeom prst="rect">
            <a:avLst/>
          </a:prstGeom>
          <a:noFill/>
          <a:ln w="9525">
            <a:noFill/>
            <a:miter lim="800000"/>
            <a:headEnd/>
            <a:tailEnd/>
          </a:ln>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9938"/>
                                        </p:tgtEl>
                                        <p:attrNameLst>
                                          <p:attrName>style.visibility</p:attrName>
                                        </p:attrNameLst>
                                      </p:cBhvr>
                                      <p:to>
                                        <p:strVal val="visible"/>
                                      </p:to>
                                    </p:set>
                                    <p:animEffect transition="in" filter="dissolve">
                                      <p:cBhvr>
                                        <p:cTn id="15" dur="500"/>
                                        <p:tgtEl>
                                          <p:spTgt spid="39938"/>
                                        </p:tgtEl>
                                      </p:cBhvr>
                                    </p:animEffect>
                                  </p:childTnLst>
                                </p:cTn>
                              </p:par>
                            </p:childTnLst>
                          </p:cTn>
                        </p:par>
                        <p:par>
                          <p:cTn id="16" fill="hold">
                            <p:stCondLst>
                              <p:cond delay="1500"/>
                            </p:stCondLst>
                            <p:childTnLst>
                              <p:par>
                                <p:cTn id="17" presetID="1" presetClass="mediacall" presetSubtype="0" fill="hold" nodeType="afterEffect">
                                  <p:stCondLst>
                                    <p:cond delay="0"/>
                                  </p:stCondLst>
                                  <p:childTnLst>
                                    <p:cmd type="call" cmd="playFrom(0.0)">
                                      <p:cBhvr>
                                        <p:cTn id="1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5" showWhenStopped="0">
                <p:cTn id="19"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smtClean="0">
                <a:latin typeface="Book Antiqua" pitchFamily="18" charset="0"/>
              </a:rPr>
              <a:t>Greetings</a:t>
            </a:r>
            <a:endParaRPr lang="el-GR" smtClean="0">
              <a:latin typeface="Book Antiqua" pitchFamily="18" charset="0"/>
            </a:endParaRPr>
          </a:p>
        </p:txBody>
      </p:sp>
      <p:sp>
        <p:nvSpPr>
          <p:cNvPr id="3" name="2 - Θέση περιεχομένου"/>
          <p:cNvSpPr>
            <a:spLocks noGrp="1"/>
          </p:cNvSpPr>
          <p:nvPr>
            <p:ph idx="1"/>
          </p:nvPr>
        </p:nvSpPr>
        <p:spPr/>
        <p:txBody>
          <a:bodyPr/>
          <a:lstStyle/>
          <a:p>
            <a:r>
              <a:rPr lang="en-US" smtClean="0">
                <a:latin typeface="Book Antiqua" pitchFamily="18" charset="0"/>
              </a:rPr>
              <a:t>Hello --- </a:t>
            </a:r>
            <a:r>
              <a:rPr lang="el-GR" smtClean="0">
                <a:latin typeface="Book Antiqua" pitchFamily="18" charset="0"/>
              </a:rPr>
              <a:t>Γεια</a:t>
            </a:r>
            <a:r>
              <a:rPr lang="en-US" smtClean="0">
                <a:latin typeface="Book Antiqua" pitchFamily="18" charset="0"/>
              </a:rPr>
              <a:t> (gia)</a:t>
            </a:r>
            <a:endParaRPr lang="el-GR" smtClean="0">
              <a:latin typeface="Book Antiqua" pitchFamily="18" charset="0"/>
            </a:endParaRPr>
          </a:p>
          <a:p>
            <a:r>
              <a:rPr lang="en-US" smtClean="0">
                <a:latin typeface="Book Antiqua" pitchFamily="18" charset="0"/>
              </a:rPr>
              <a:t>Good morning --- </a:t>
            </a:r>
            <a:r>
              <a:rPr lang="el-GR" smtClean="0">
                <a:latin typeface="Book Antiqua" pitchFamily="18" charset="0"/>
              </a:rPr>
              <a:t>Καλημέρα</a:t>
            </a:r>
            <a:r>
              <a:rPr lang="en-US" smtClean="0">
                <a:latin typeface="Book Antiqua" pitchFamily="18" charset="0"/>
              </a:rPr>
              <a:t> (kalimera)</a:t>
            </a:r>
            <a:endParaRPr lang="el-GR" smtClean="0">
              <a:latin typeface="Book Antiqua" pitchFamily="18" charset="0"/>
            </a:endParaRPr>
          </a:p>
          <a:p>
            <a:r>
              <a:rPr lang="en-US" smtClean="0">
                <a:latin typeface="Book Antiqua" pitchFamily="18" charset="0"/>
              </a:rPr>
              <a:t>Good night --- </a:t>
            </a:r>
            <a:r>
              <a:rPr lang="el-GR" smtClean="0">
                <a:latin typeface="Book Antiqua" pitchFamily="18" charset="0"/>
              </a:rPr>
              <a:t>Καληνύχτα</a:t>
            </a:r>
            <a:r>
              <a:rPr lang="en-US" smtClean="0">
                <a:latin typeface="Book Antiqua" pitchFamily="18" charset="0"/>
              </a:rPr>
              <a:t> (kalinihta)</a:t>
            </a:r>
            <a:endParaRPr lang="el-GR" smtClean="0">
              <a:latin typeface="Book Antiqua" pitchFamily="18" charset="0"/>
            </a:endParaRPr>
          </a:p>
          <a:p>
            <a:r>
              <a:rPr lang="en-US" smtClean="0">
                <a:latin typeface="Book Antiqua" pitchFamily="18" charset="0"/>
              </a:rPr>
              <a:t>Happy Birthday --- </a:t>
            </a:r>
            <a:r>
              <a:rPr lang="el-GR" smtClean="0">
                <a:latin typeface="Book Antiqua" pitchFamily="18" charset="0"/>
              </a:rPr>
              <a:t>Χρόνια Πολλά</a:t>
            </a:r>
            <a:r>
              <a:rPr lang="en-US" smtClean="0">
                <a:latin typeface="Book Antiqua" pitchFamily="18" charset="0"/>
              </a:rPr>
              <a:t> (hronia pola)</a:t>
            </a:r>
            <a:endParaRPr lang="el-GR" smtClean="0">
              <a:latin typeface="Book Antiqua" pitchFamily="18" charset="0"/>
            </a:endParaRPr>
          </a:p>
          <a:p>
            <a:r>
              <a:rPr lang="en-US" smtClean="0">
                <a:latin typeface="Book Antiqua" pitchFamily="18" charset="0"/>
              </a:rPr>
              <a:t>How are you? --- </a:t>
            </a:r>
            <a:r>
              <a:rPr lang="el-GR" smtClean="0">
                <a:latin typeface="Book Antiqua" pitchFamily="18" charset="0"/>
              </a:rPr>
              <a:t>Τι κάνεις </a:t>
            </a:r>
            <a:r>
              <a:rPr lang="en-US" smtClean="0">
                <a:latin typeface="Book Antiqua" pitchFamily="18" charset="0"/>
              </a:rPr>
              <a:t>; (ti kanis)</a:t>
            </a:r>
            <a:endParaRPr lang="el-GR" smtClean="0">
              <a:latin typeface="Book Antiqua" pitchFamily="18" charset="0"/>
            </a:endParaRPr>
          </a:p>
          <a:p>
            <a:endParaRPr lang="el-GR" smtClean="0">
              <a:latin typeface="Book Antiqua" pitchFamily="18"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2000250"/>
            <a:ext cx="8229600" cy="1143000"/>
          </a:xfrm>
        </p:spPr>
        <p:txBody>
          <a:bodyPr>
            <a:normAutofit fontScale="90000"/>
          </a:bodyPr>
          <a:lstStyle/>
          <a:p>
            <a:pPr fontAlgn="auto">
              <a:spcAft>
                <a:spcPts val="0"/>
              </a:spcAft>
              <a:defRPr/>
            </a:pPr>
            <a:r>
              <a:rPr lang="en-US" dirty="0" smtClean="0">
                <a:latin typeface="Book Antiqua" pitchFamily="18" charset="0"/>
              </a:rPr>
              <a:t>Currency, Political System &amp; EU</a:t>
            </a:r>
            <a:endParaRPr lang="el-GR" dirty="0">
              <a:latin typeface="Book Antiqua"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625" y="2357438"/>
            <a:ext cx="3827463" cy="1851025"/>
          </a:xfrm>
        </p:spPr>
        <p:txBody>
          <a:bodyPr/>
          <a:lstStyle/>
          <a:p>
            <a:r>
              <a:rPr lang="en-GB" smtClean="0">
                <a:latin typeface="Book Antiqua" pitchFamily="18" charset="0"/>
              </a:rPr>
              <a:t>The  official currency of Greece is the </a:t>
            </a:r>
            <a:r>
              <a:rPr lang="en-GB" b="1" smtClean="0">
                <a:latin typeface="Book Antiqua" pitchFamily="18" charset="0"/>
              </a:rPr>
              <a:t>euro</a:t>
            </a:r>
            <a:r>
              <a:rPr lang="en-GB" smtClean="0">
                <a:latin typeface="Book Antiqua" pitchFamily="18" charset="0"/>
              </a:rPr>
              <a:t> ( </a:t>
            </a:r>
            <a:r>
              <a:rPr lang="en-GB" b="1" smtClean="0">
                <a:latin typeface="Book Antiqua" pitchFamily="18" charset="0"/>
              </a:rPr>
              <a:t>€</a:t>
            </a:r>
            <a:r>
              <a:rPr lang="en-GB" smtClean="0">
                <a:latin typeface="Book Antiqua" pitchFamily="18" charset="0"/>
              </a:rPr>
              <a:t>) .</a:t>
            </a:r>
            <a:endParaRPr lang="el-GR" smtClean="0">
              <a:latin typeface="Book Antiqua" pitchFamily="18" charset="0"/>
            </a:endParaRPr>
          </a:p>
          <a:p>
            <a:pPr>
              <a:buFont typeface="Wingdings 2" pitchFamily="18" charset="2"/>
              <a:buNone/>
            </a:pPr>
            <a:endParaRPr lang="el-GR" smtClean="0"/>
          </a:p>
        </p:txBody>
      </p:sp>
      <p:pic>
        <p:nvPicPr>
          <p:cNvPr id="4" name="Picture 8"/>
          <p:cNvPicPr>
            <a:picLocks noChangeAspect="1" noChangeArrowheads="1"/>
          </p:cNvPicPr>
          <p:nvPr/>
        </p:nvPicPr>
        <p:blipFill>
          <a:blip r:embed="rId2"/>
          <a:srcRect/>
          <a:stretch>
            <a:fillRect/>
          </a:stretch>
        </p:blipFill>
        <p:spPr bwMode="auto">
          <a:xfrm>
            <a:off x="4071938" y="2286000"/>
            <a:ext cx="1358900" cy="1727200"/>
          </a:xfrm>
          <a:prstGeom prst="rect">
            <a:avLst/>
          </a:prstGeom>
          <a:noFill/>
          <a:ln w="9525">
            <a:noFill/>
            <a:miter lim="800000"/>
            <a:headEnd/>
            <a:tailEnd/>
          </a:ln>
        </p:spPr>
      </p:pic>
      <p:pic>
        <p:nvPicPr>
          <p:cNvPr id="5" name="Picture 9"/>
          <p:cNvPicPr>
            <a:picLocks noChangeAspect="1" noChangeArrowheads="1"/>
          </p:cNvPicPr>
          <p:nvPr/>
        </p:nvPicPr>
        <p:blipFill>
          <a:blip r:embed="rId3"/>
          <a:srcRect/>
          <a:stretch>
            <a:fillRect/>
          </a:stretch>
        </p:blipFill>
        <p:spPr bwMode="auto">
          <a:xfrm>
            <a:off x="6357938" y="1714500"/>
            <a:ext cx="1182687" cy="2447925"/>
          </a:xfrm>
          <a:prstGeom prst="rect">
            <a:avLst/>
          </a:prstGeom>
          <a:noFill/>
          <a:ln w="9525">
            <a:noFill/>
            <a:miter lim="800000"/>
            <a:headEnd/>
            <a:tailEnd/>
          </a:ln>
        </p:spPr>
      </p:pic>
      <p:pic>
        <p:nvPicPr>
          <p:cNvPr id="6" name="Picture 10"/>
          <p:cNvPicPr>
            <a:picLocks noChangeAspect="1" noChangeArrowheads="1"/>
          </p:cNvPicPr>
          <p:nvPr/>
        </p:nvPicPr>
        <p:blipFill>
          <a:blip r:embed="rId4"/>
          <a:srcRect/>
          <a:stretch>
            <a:fillRect/>
          </a:stretch>
        </p:blipFill>
        <p:spPr bwMode="auto">
          <a:xfrm>
            <a:off x="3929063" y="4357688"/>
            <a:ext cx="1584325" cy="1800225"/>
          </a:xfrm>
          <a:prstGeom prst="rect">
            <a:avLst/>
          </a:prstGeom>
          <a:noFill/>
          <a:ln w="9525">
            <a:noFill/>
            <a:miter lim="800000"/>
            <a:headEnd/>
            <a:tailEnd/>
          </a:ln>
        </p:spPr>
      </p:pic>
      <p:pic>
        <p:nvPicPr>
          <p:cNvPr id="7" name="Picture 15"/>
          <p:cNvPicPr>
            <a:picLocks noChangeAspect="1" noChangeArrowheads="1"/>
          </p:cNvPicPr>
          <p:nvPr/>
        </p:nvPicPr>
        <p:blipFill>
          <a:blip r:embed="rId5"/>
          <a:srcRect/>
          <a:stretch>
            <a:fillRect/>
          </a:stretch>
        </p:blipFill>
        <p:spPr bwMode="auto">
          <a:xfrm>
            <a:off x="6286500" y="4429125"/>
            <a:ext cx="1439863" cy="172878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1000"/>
                                        <p:tgtEl>
                                          <p:spTgt spid="4"/>
                                        </p:tgtEl>
                                      </p:cBhvr>
                                    </p:animEffect>
                                  </p:childTnLst>
                                </p:cTn>
                              </p:par>
                            </p:childTnLst>
                          </p:cTn>
                        </p:par>
                        <p:par>
                          <p:cTn id="12" fill="hold">
                            <p:stCondLst>
                              <p:cond delay="1500"/>
                            </p:stCondLst>
                            <p:childTnLst>
                              <p:par>
                                <p:cTn id="13" presetID="18" presetClass="entr" presetSubtype="1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1000"/>
                                        <p:tgtEl>
                                          <p:spTgt spid="5"/>
                                        </p:tgtEl>
                                      </p:cBhvr>
                                    </p:animEffect>
                                  </p:childTnLst>
                                </p:cTn>
                              </p:par>
                            </p:childTnLst>
                          </p:cTn>
                        </p:par>
                        <p:par>
                          <p:cTn id="16" fill="hold">
                            <p:stCondLst>
                              <p:cond delay="2500"/>
                            </p:stCondLst>
                            <p:childTnLst>
                              <p:par>
                                <p:cTn id="17" presetID="18" presetClass="entr" presetSubtype="1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1000"/>
                                        <p:tgtEl>
                                          <p:spTgt spid="6"/>
                                        </p:tgtEl>
                                      </p:cBhvr>
                                    </p:animEffect>
                                  </p:childTnLst>
                                </p:cTn>
                              </p:par>
                            </p:childTnLst>
                          </p:cTn>
                        </p:par>
                        <p:par>
                          <p:cTn id="20" fill="hold">
                            <p:stCondLst>
                              <p:cond delay="3500"/>
                            </p:stCondLst>
                            <p:childTnLst>
                              <p:par>
                                <p:cTn id="21" presetID="18" presetClass="entr" presetSubtype="1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63" y="1285875"/>
            <a:ext cx="8229600" cy="4389438"/>
          </a:xfrm>
        </p:spPr>
        <p:txBody>
          <a:bodyPr/>
          <a:lstStyle/>
          <a:p>
            <a:r>
              <a:rPr lang="en-US" smtClean="0">
                <a:latin typeface="Book Antiqua" pitchFamily="18" charset="0"/>
              </a:rPr>
              <a:t>The political status in Greece is </a:t>
            </a:r>
            <a:r>
              <a:rPr lang="en-US" b="1" smtClean="0">
                <a:latin typeface="Book Antiqua" pitchFamily="18" charset="0"/>
              </a:rPr>
              <a:t>“Presided parliamentary democracy”.</a:t>
            </a:r>
            <a:endParaRPr lang="el-GR" smtClean="0">
              <a:latin typeface="Book Antiqua" pitchFamily="18" charset="0"/>
            </a:endParaRPr>
          </a:p>
          <a:p>
            <a:endParaRPr lang="el-GR" smtClean="0"/>
          </a:p>
        </p:txBody>
      </p:sp>
      <p:pic>
        <p:nvPicPr>
          <p:cNvPr id="28674" name="Picture 2" descr="Επικαιρότητα"/>
          <p:cNvPicPr>
            <a:picLocks noChangeAspect="1" noChangeArrowheads="1"/>
          </p:cNvPicPr>
          <p:nvPr/>
        </p:nvPicPr>
        <p:blipFill>
          <a:blip r:embed="rId2"/>
          <a:srcRect/>
          <a:stretch>
            <a:fillRect/>
          </a:stretch>
        </p:blipFill>
        <p:spPr bwMode="auto">
          <a:xfrm>
            <a:off x="1643063" y="2500313"/>
            <a:ext cx="5781675" cy="34544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strips(downLeft)">
                                      <p:cBhvr>
                                        <p:cTn id="11"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500" y="1214438"/>
            <a:ext cx="8229600" cy="4389437"/>
          </a:xfrm>
        </p:spPr>
        <p:txBody>
          <a:bodyPr>
            <a:normAutofit/>
          </a:bodyPr>
          <a:lstStyle/>
          <a:p>
            <a:pPr marL="274320" indent="-274320" fontAlgn="auto">
              <a:spcAft>
                <a:spcPts val="0"/>
              </a:spcAft>
              <a:buClr>
                <a:schemeClr val="accent3"/>
              </a:buClr>
              <a:buFont typeface="Wingdings 2"/>
              <a:buChar char=""/>
              <a:defRPr/>
            </a:pPr>
            <a:r>
              <a:rPr lang="en-US" sz="3000" dirty="0" smtClean="0">
                <a:solidFill>
                  <a:schemeClr val="accent2">
                    <a:lumMod val="50000"/>
                  </a:schemeClr>
                </a:solidFill>
                <a:latin typeface="Book Antiqua" pitchFamily="18" charset="0"/>
              </a:rPr>
              <a:t>Full accession of Greece in the </a:t>
            </a:r>
            <a:r>
              <a:rPr lang="en-US" sz="3000" b="1" dirty="0" smtClean="0">
                <a:solidFill>
                  <a:schemeClr val="accent2">
                    <a:lumMod val="50000"/>
                  </a:schemeClr>
                </a:solidFill>
                <a:latin typeface="Book Antiqua" pitchFamily="18" charset="0"/>
              </a:rPr>
              <a:t>European Union</a:t>
            </a:r>
            <a:r>
              <a:rPr lang="en-US" sz="3000" dirty="0" smtClean="0">
                <a:solidFill>
                  <a:schemeClr val="accent2">
                    <a:lumMod val="50000"/>
                  </a:schemeClr>
                </a:solidFill>
                <a:latin typeface="Book Antiqua" pitchFamily="18" charset="0"/>
              </a:rPr>
              <a:t> took place on the 1st of January 1981, making Greece the 10</a:t>
            </a:r>
            <a:r>
              <a:rPr lang="en-US" sz="3000" baseline="30000" dirty="0" smtClean="0">
                <a:solidFill>
                  <a:schemeClr val="accent2">
                    <a:lumMod val="50000"/>
                  </a:schemeClr>
                </a:solidFill>
                <a:latin typeface="Book Antiqua" pitchFamily="18" charset="0"/>
              </a:rPr>
              <a:t>th</a:t>
            </a:r>
            <a:r>
              <a:rPr lang="en-US" sz="3000" dirty="0" smtClean="0">
                <a:solidFill>
                  <a:schemeClr val="accent2">
                    <a:lumMod val="50000"/>
                  </a:schemeClr>
                </a:solidFill>
                <a:latin typeface="Book Antiqua" pitchFamily="18" charset="0"/>
              </a:rPr>
              <a:t> member to join</a:t>
            </a:r>
            <a:r>
              <a:rPr lang="en-US" sz="3000" dirty="0" smtClean="0">
                <a:latin typeface="Book Antiqua" pitchFamily="18" charset="0"/>
              </a:rPr>
              <a:t>.</a:t>
            </a:r>
            <a:endParaRPr lang="el-GR" sz="3000" dirty="0">
              <a:latin typeface="Book Antiqua" pitchFamily="18" charset="0"/>
            </a:endParaRPr>
          </a:p>
        </p:txBody>
      </p:sp>
      <p:pic>
        <p:nvPicPr>
          <p:cNvPr id="27650" name="Picture 2" descr="Σαν σήμερα η Ελλάδα μπήκε στην ΕΟΚ [βίντεο] | STORIES | iefimerida.gr"/>
          <p:cNvPicPr>
            <a:picLocks noChangeAspect="1" noChangeArrowheads="1"/>
          </p:cNvPicPr>
          <p:nvPr/>
        </p:nvPicPr>
        <p:blipFill>
          <a:blip r:embed="rId2"/>
          <a:srcRect/>
          <a:stretch>
            <a:fillRect/>
          </a:stretch>
        </p:blipFill>
        <p:spPr bwMode="auto">
          <a:xfrm>
            <a:off x="1857375" y="3143250"/>
            <a:ext cx="5329238" cy="282416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fade">
                                      <p:cBhvr>
                                        <p:cTn id="11"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2071688"/>
            <a:ext cx="8229600" cy="1143000"/>
          </a:xfrm>
        </p:spPr>
        <p:txBody>
          <a:bodyPr>
            <a:normAutofit fontScale="90000"/>
          </a:bodyPr>
          <a:lstStyle/>
          <a:p>
            <a:pPr algn="ctr" fontAlgn="auto">
              <a:spcAft>
                <a:spcPts val="0"/>
              </a:spcAft>
              <a:defRPr/>
            </a:pPr>
            <a:r>
              <a:rPr lang="en-US" dirty="0" smtClean="0">
                <a:latin typeface="Book Antiqua" pitchFamily="18" charset="0"/>
              </a:rPr>
              <a:t>Capital, Main Cities &amp; Landmarks</a:t>
            </a:r>
            <a:endParaRPr lang="el-GR" dirty="0">
              <a:latin typeface="Book Antiqua"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625" y="1214438"/>
            <a:ext cx="8229600" cy="4389437"/>
          </a:xfrm>
        </p:spPr>
        <p:txBody>
          <a:bodyPr/>
          <a:lstStyle/>
          <a:p>
            <a:r>
              <a:rPr lang="en-US" b="1" smtClean="0">
                <a:latin typeface="Book Antiqua" pitchFamily="18" charset="0"/>
              </a:rPr>
              <a:t>Athens</a:t>
            </a:r>
            <a:r>
              <a:rPr lang="en-US" smtClean="0">
                <a:latin typeface="Book Antiqua" pitchFamily="18" charset="0"/>
              </a:rPr>
              <a:t> is  the capital of Greece since 1834 and the biggest city in the country. It is named after the goddess “Athena”. It also has a population of about 4 million people.</a:t>
            </a:r>
            <a:endParaRPr lang="el-GR" smtClean="0">
              <a:latin typeface="Book Antiqua" pitchFamily="18" charset="0"/>
            </a:endParaRPr>
          </a:p>
          <a:p>
            <a:endParaRPr lang="el-GR" smtClean="0"/>
          </a:p>
        </p:txBody>
      </p:sp>
      <p:pic>
        <p:nvPicPr>
          <p:cNvPr id="4" name="Picture 19"/>
          <p:cNvPicPr>
            <a:picLocks noChangeAspect="1" noChangeArrowheads="1"/>
          </p:cNvPicPr>
          <p:nvPr/>
        </p:nvPicPr>
        <p:blipFill>
          <a:blip r:embed="rId2"/>
          <a:srcRect/>
          <a:stretch>
            <a:fillRect/>
          </a:stretch>
        </p:blipFill>
        <p:spPr bwMode="auto">
          <a:xfrm>
            <a:off x="4786313" y="3643313"/>
            <a:ext cx="4038600" cy="2189162"/>
          </a:xfrm>
          <a:prstGeom prst="rect">
            <a:avLst/>
          </a:prstGeom>
          <a:noFill/>
          <a:ln w="9525">
            <a:noFill/>
            <a:miter lim="800000"/>
            <a:headEnd/>
            <a:tailEnd/>
          </a:ln>
        </p:spPr>
      </p:pic>
      <p:pic>
        <p:nvPicPr>
          <p:cNvPr id="5" name="Picture 20"/>
          <p:cNvPicPr>
            <a:picLocks noChangeAspect="1" noChangeArrowheads="1"/>
          </p:cNvPicPr>
          <p:nvPr/>
        </p:nvPicPr>
        <p:blipFill>
          <a:blip r:embed="rId3"/>
          <a:srcRect/>
          <a:stretch>
            <a:fillRect/>
          </a:stretch>
        </p:blipFill>
        <p:spPr bwMode="auto">
          <a:xfrm>
            <a:off x="428625" y="3643313"/>
            <a:ext cx="4038600" cy="2189162"/>
          </a:xfrm>
          <a:prstGeom prst="rect">
            <a:avLst/>
          </a:prstGeom>
          <a:noFill/>
          <a:ln w="9525">
            <a:noFill/>
            <a:miter lim="800000"/>
            <a:headEnd/>
            <a:tailEnd/>
          </a:ln>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plus(in)">
                                      <p:cBhvr>
                                        <p:cTn id="11" dur="2000"/>
                                        <p:tgtEl>
                                          <p:spTgt spid="5"/>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Desktop\patra.jpg"/>
          <p:cNvPicPr>
            <a:picLocks noChangeAspect="1" noChangeArrowheads="1"/>
          </p:cNvPicPr>
          <p:nvPr/>
        </p:nvPicPr>
        <p:blipFill>
          <a:blip r:embed="rId2"/>
          <a:srcRect/>
          <a:stretch>
            <a:fillRect/>
          </a:stretch>
        </p:blipFill>
        <p:spPr bwMode="auto">
          <a:xfrm>
            <a:off x="4357688" y="4214813"/>
            <a:ext cx="3189287" cy="1919287"/>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5000625" y="857250"/>
            <a:ext cx="2246313" cy="2847975"/>
          </a:xfrm>
          <a:prstGeom prst="rect">
            <a:avLst/>
          </a:prstGeom>
          <a:noFill/>
          <a:ln w="9525">
            <a:noFill/>
            <a:miter lim="800000"/>
            <a:headEnd/>
            <a:tailEnd/>
          </a:ln>
        </p:spPr>
      </p:pic>
      <p:sp>
        <p:nvSpPr>
          <p:cNvPr id="9" name="8 - TextBox"/>
          <p:cNvSpPr txBox="1">
            <a:spLocks noChangeArrowheads="1"/>
          </p:cNvSpPr>
          <p:nvPr/>
        </p:nvSpPr>
        <p:spPr bwMode="auto">
          <a:xfrm>
            <a:off x="714375" y="1500188"/>
            <a:ext cx="3643313" cy="1570037"/>
          </a:xfrm>
          <a:prstGeom prst="rect">
            <a:avLst/>
          </a:prstGeom>
          <a:noFill/>
          <a:ln w="9525">
            <a:noFill/>
            <a:miter lim="800000"/>
            <a:headEnd/>
            <a:tailEnd/>
          </a:ln>
        </p:spPr>
        <p:txBody>
          <a:bodyPr>
            <a:spAutoFit/>
          </a:bodyPr>
          <a:lstStyle/>
          <a:p>
            <a:r>
              <a:rPr lang="en-US" sz="2400" b="1">
                <a:latin typeface="Book Antiqua" pitchFamily="18" charset="0"/>
              </a:rPr>
              <a:t>Thessaloniki</a:t>
            </a:r>
            <a:r>
              <a:rPr lang="en-US" sz="2400">
                <a:latin typeface="Book Antiqua" pitchFamily="18" charset="0"/>
              </a:rPr>
              <a:t> is the second largest city in Greece. It is situated in Macedonia.</a:t>
            </a:r>
            <a:endParaRPr lang="el-GR" sz="2400">
              <a:latin typeface="Constantia" pitchFamily="18" charset="0"/>
            </a:endParaRPr>
          </a:p>
        </p:txBody>
      </p:sp>
      <p:sp>
        <p:nvSpPr>
          <p:cNvPr id="10" name="9 - TextBox"/>
          <p:cNvSpPr txBox="1">
            <a:spLocks noChangeArrowheads="1"/>
          </p:cNvSpPr>
          <p:nvPr/>
        </p:nvSpPr>
        <p:spPr bwMode="auto">
          <a:xfrm>
            <a:off x="642938" y="4429125"/>
            <a:ext cx="3214687" cy="1917700"/>
          </a:xfrm>
          <a:prstGeom prst="rect">
            <a:avLst/>
          </a:prstGeom>
          <a:noFill/>
          <a:ln w="9525">
            <a:noFill/>
            <a:miter lim="800000"/>
            <a:headEnd/>
            <a:tailEnd/>
          </a:ln>
        </p:spPr>
        <p:txBody>
          <a:bodyPr>
            <a:spAutoFit/>
          </a:bodyPr>
          <a:lstStyle/>
          <a:p>
            <a:r>
              <a:rPr lang="en-US" sz="2400" b="1">
                <a:latin typeface="Book Antiqua" pitchFamily="18" charset="0"/>
              </a:rPr>
              <a:t>Patras </a:t>
            </a:r>
            <a:r>
              <a:rPr lang="en-US" sz="2400">
                <a:latin typeface="Book Antiqua" pitchFamily="18" charset="0"/>
              </a:rPr>
              <a:t>is a big city in Peloponnese</a:t>
            </a:r>
            <a:r>
              <a:rPr lang="en-US" sz="2400" b="1">
                <a:latin typeface="Book Antiqua" pitchFamily="18" charset="0"/>
              </a:rPr>
              <a:t> </a:t>
            </a:r>
            <a:r>
              <a:rPr lang="en-US" sz="2400">
                <a:latin typeface="Book Antiqua" pitchFamily="18" charset="0"/>
              </a:rPr>
              <a:t>and connects Greece with Europe via its big port.</a:t>
            </a:r>
            <a:endParaRPr lang="el-GR" sz="2400">
              <a:latin typeface="Constantia"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4578"/>
                                        </p:tgtEl>
                                        <p:attrNameLst>
                                          <p:attrName>style.visibility</p:attrName>
                                        </p:attrNameLst>
                                      </p:cBhvr>
                                      <p:to>
                                        <p:strVal val="visible"/>
                                      </p:to>
                                    </p:set>
                                    <p:animEffect transition="in" filter="fade">
                                      <p:cBhvr>
                                        <p:cTn id="18"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a:spLocks noChangeArrowheads="1"/>
          </p:cNvSpPr>
          <p:nvPr/>
        </p:nvSpPr>
        <p:spPr bwMode="auto">
          <a:xfrm>
            <a:off x="714375" y="4071938"/>
            <a:ext cx="4000500" cy="1200150"/>
          </a:xfrm>
          <a:prstGeom prst="rect">
            <a:avLst/>
          </a:prstGeom>
          <a:noFill/>
          <a:ln w="9525">
            <a:noFill/>
            <a:miter lim="800000"/>
            <a:headEnd/>
            <a:tailEnd/>
          </a:ln>
        </p:spPr>
        <p:txBody>
          <a:bodyPr>
            <a:spAutoFit/>
          </a:bodyPr>
          <a:lstStyle/>
          <a:p>
            <a:r>
              <a:rPr lang="en-US" sz="2400" b="1">
                <a:latin typeface="Book Antiqua" pitchFamily="18" charset="0"/>
              </a:rPr>
              <a:t>Ioannina </a:t>
            </a:r>
            <a:r>
              <a:rPr lang="en-US" sz="2400">
                <a:latin typeface="Book Antiqua" pitchFamily="18" charset="0"/>
              </a:rPr>
              <a:t>lies in Epirus and it  is built on  the shore of lake Pamvotis.</a:t>
            </a:r>
            <a:endParaRPr lang="el-GR" sz="2400">
              <a:latin typeface="Constantia" pitchFamily="18" charset="0"/>
            </a:endParaRPr>
          </a:p>
        </p:txBody>
      </p:sp>
      <p:sp>
        <p:nvSpPr>
          <p:cNvPr id="5" name="4 - TextBox"/>
          <p:cNvSpPr txBox="1">
            <a:spLocks noChangeArrowheads="1"/>
          </p:cNvSpPr>
          <p:nvPr/>
        </p:nvSpPr>
        <p:spPr bwMode="auto">
          <a:xfrm>
            <a:off x="642938" y="1714500"/>
            <a:ext cx="3500437" cy="1200150"/>
          </a:xfrm>
          <a:prstGeom prst="rect">
            <a:avLst/>
          </a:prstGeom>
          <a:noFill/>
          <a:ln w="9525">
            <a:noFill/>
            <a:miter lim="800000"/>
            <a:headEnd/>
            <a:tailEnd/>
          </a:ln>
        </p:spPr>
        <p:txBody>
          <a:bodyPr>
            <a:spAutoFit/>
          </a:bodyPr>
          <a:lstStyle/>
          <a:p>
            <a:r>
              <a:rPr lang="en-US" sz="2400" b="1">
                <a:latin typeface="Book Antiqua" pitchFamily="18" charset="0"/>
              </a:rPr>
              <a:t>Volos is our city. </a:t>
            </a:r>
            <a:r>
              <a:rPr lang="en-US" sz="2400">
                <a:latin typeface="Book Antiqua" pitchFamily="18" charset="0"/>
              </a:rPr>
              <a:t>It’s situated by the sea, in the region of Thessaly.</a:t>
            </a:r>
            <a:endParaRPr lang="el-GR" sz="2400">
              <a:latin typeface="Constantia" pitchFamily="18" charset="0"/>
            </a:endParaRPr>
          </a:p>
        </p:txBody>
      </p:sp>
      <p:pic>
        <p:nvPicPr>
          <p:cNvPr id="6" name="Picture 1" descr="C:\Users\User\Desktop\volos-limani-apo-psila.jpg"/>
          <p:cNvPicPr>
            <a:picLocks noGrp="1" noChangeAspect="1" noChangeArrowheads="1"/>
          </p:cNvPicPr>
          <p:nvPr>
            <p:ph idx="1"/>
          </p:nvPr>
        </p:nvPicPr>
        <p:blipFill>
          <a:blip r:embed="rId2"/>
          <a:srcRect/>
          <a:stretch>
            <a:fillRect/>
          </a:stretch>
        </p:blipFill>
        <p:spPr>
          <a:xfrm>
            <a:off x="4857750" y="1428750"/>
            <a:ext cx="2962275" cy="1584325"/>
          </a:xfrm>
        </p:spPr>
      </p:pic>
      <p:pic>
        <p:nvPicPr>
          <p:cNvPr id="7" name="Picture 3" descr="C:\Users\User\Desktop\synefa-iliovasilema-limni-ioanninon.jpg"/>
          <p:cNvPicPr>
            <a:picLocks noChangeAspect="1" noChangeArrowheads="1"/>
          </p:cNvPicPr>
          <p:nvPr/>
        </p:nvPicPr>
        <p:blipFill>
          <a:blip r:embed="rId3"/>
          <a:srcRect/>
          <a:stretch>
            <a:fillRect/>
          </a:stretch>
        </p:blipFill>
        <p:spPr bwMode="auto">
          <a:xfrm>
            <a:off x="5000625" y="4143375"/>
            <a:ext cx="3538538" cy="1770063"/>
          </a:xfrm>
          <a:prstGeom prst="rect">
            <a:avLst/>
          </a:prstGeom>
          <a:noFill/>
          <a:ln w="9525">
            <a:no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88" y="642938"/>
            <a:ext cx="5572125" cy="785812"/>
          </a:xfrm>
        </p:spPr>
        <p:txBody>
          <a:bodyPr/>
          <a:lstStyle/>
          <a:p>
            <a:pPr>
              <a:buFont typeface="Wingdings 2" pitchFamily="18" charset="2"/>
              <a:buNone/>
            </a:pPr>
            <a:r>
              <a:rPr lang="en-US" sz="2000" smtClean="0">
                <a:latin typeface="Book Antiqua" pitchFamily="18" charset="0"/>
              </a:rPr>
              <a:t>The </a:t>
            </a:r>
            <a:r>
              <a:rPr lang="en-US" sz="2000" b="1" smtClean="0">
                <a:latin typeface="Book Antiqua" pitchFamily="18" charset="0"/>
              </a:rPr>
              <a:t>Parthenon </a:t>
            </a:r>
            <a:r>
              <a:rPr lang="en-US" sz="2000" smtClean="0">
                <a:latin typeface="Book Antiqua" pitchFamily="18" charset="0"/>
              </a:rPr>
              <a:t>was built  in Athens ,in honor of the goddess </a:t>
            </a:r>
            <a:r>
              <a:rPr lang="en-US" sz="2000" b="1" smtClean="0">
                <a:latin typeface="Book Antiqua" pitchFamily="18" charset="0"/>
              </a:rPr>
              <a:t>Athena.</a:t>
            </a:r>
            <a:endParaRPr lang="el-GR" sz="2000" smtClean="0">
              <a:latin typeface="Book Antiqua" pitchFamily="18" charset="0"/>
            </a:endParaRPr>
          </a:p>
          <a:p>
            <a:endParaRPr lang="el-GR" smtClean="0"/>
          </a:p>
        </p:txBody>
      </p:sp>
      <p:pic>
        <p:nvPicPr>
          <p:cNvPr id="23554" name="Picture 2" descr="Ακρόπολη - Παρθενώνας: η απόλυτη αρμονία και το κάλλος - Thessaloniki Arts  and Culture"/>
          <p:cNvPicPr>
            <a:picLocks noChangeAspect="1" noChangeArrowheads="1"/>
          </p:cNvPicPr>
          <p:nvPr/>
        </p:nvPicPr>
        <p:blipFill>
          <a:blip r:embed="rId2"/>
          <a:srcRect/>
          <a:stretch>
            <a:fillRect/>
          </a:stretch>
        </p:blipFill>
        <p:spPr bwMode="auto">
          <a:xfrm>
            <a:off x="6143625" y="285750"/>
            <a:ext cx="2301875" cy="1425575"/>
          </a:xfrm>
          <a:prstGeom prst="rect">
            <a:avLst/>
          </a:prstGeom>
          <a:noFill/>
          <a:ln w="9525">
            <a:noFill/>
            <a:miter lim="800000"/>
            <a:headEnd/>
            <a:tailEnd/>
          </a:ln>
        </p:spPr>
      </p:pic>
      <p:sp>
        <p:nvSpPr>
          <p:cNvPr id="31747" name="AutoShape 4" descr="Σαντορίνη | Terraboo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atin typeface="Constantia" pitchFamily="18" charset="0"/>
            </a:endParaRPr>
          </a:p>
        </p:txBody>
      </p:sp>
      <p:pic>
        <p:nvPicPr>
          <p:cNvPr id="23557" name="Picture 5" descr="C:\Users\User\Desktop\santorini-travel-guide-beaches-accommodation.jpg"/>
          <p:cNvPicPr>
            <a:picLocks noChangeAspect="1" noChangeArrowheads="1"/>
          </p:cNvPicPr>
          <p:nvPr/>
        </p:nvPicPr>
        <p:blipFill>
          <a:blip r:embed="rId3"/>
          <a:srcRect/>
          <a:stretch>
            <a:fillRect/>
          </a:stretch>
        </p:blipFill>
        <p:spPr bwMode="auto">
          <a:xfrm>
            <a:off x="5429250" y="1785938"/>
            <a:ext cx="2767013" cy="1447800"/>
          </a:xfrm>
          <a:prstGeom prst="rect">
            <a:avLst/>
          </a:prstGeom>
          <a:noFill/>
          <a:ln w="9525">
            <a:noFill/>
            <a:miter lim="800000"/>
            <a:headEnd/>
            <a:tailEnd/>
          </a:ln>
        </p:spPr>
      </p:pic>
      <p:pic>
        <p:nvPicPr>
          <p:cNvPr id="23559" name="Picture 7" descr="Ο Παρνασσός | Onparnassos"/>
          <p:cNvPicPr>
            <a:picLocks noChangeAspect="1" noChangeArrowheads="1"/>
          </p:cNvPicPr>
          <p:nvPr/>
        </p:nvPicPr>
        <p:blipFill>
          <a:blip r:embed="rId4"/>
          <a:srcRect/>
          <a:stretch>
            <a:fillRect/>
          </a:stretch>
        </p:blipFill>
        <p:spPr bwMode="auto">
          <a:xfrm>
            <a:off x="4857750" y="4929188"/>
            <a:ext cx="4003675" cy="1639887"/>
          </a:xfrm>
          <a:prstGeom prst="rect">
            <a:avLst/>
          </a:prstGeom>
          <a:noFill/>
          <a:ln w="9525">
            <a:noFill/>
            <a:miter lim="800000"/>
            <a:headEnd/>
            <a:tailEnd/>
          </a:ln>
        </p:spPr>
      </p:pic>
      <p:pic>
        <p:nvPicPr>
          <p:cNvPr id="23561" name="Picture 9" descr="Ταξίδι στα Μετέωρα: 6 μοναστήρια που αξίζει να επισκεφτείς | LiFO"/>
          <p:cNvPicPr>
            <a:picLocks noChangeAspect="1" noChangeArrowheads="1"/>
          </p:cNvPicPr>
          <p:nvPr/>
        </p:nvPicPr>
        <p:blipFill>
          <a:blip r:embed="rId5"/>
          <a:srcRect/>
          <a:stretch>
            <a:fillRect/>
          </a:stretch>
        </p:blipFill>
        <p:spPr bwMode="auto">
          <a:xfrm>
            <a:off x="5643563" y="3286125"/>
            <a:ext cx="2247900" cy="1498600"/>
          </a:xfrm>
          <a:prstGeom prst="rect">
            <a:avLst/>
          </a:prstGeom>
          <a:noFill/>
          <a:ln w="9525">
            <a:noFill/>
            <a:miter lim="800000"/>
            <a:headEnd/>
            <a:tailEnd/>
          </a:ln>
        </p:spPr>
      </p:pic>
      <p:sp>
        <p:nvSpPr>
          <p:cNvPr id="9" name="8 - TextBox"/>
          <p:cNvSpPr txBox="1">
            <a:spLocks noChangeArrowheads="1"/>
          </p:cNvSpPr>
          <p:nvPr/>
        </p:nvSpPr>
        <p:spPr bwMode="auto">
          <a:xfrm>
            <a:off x="357188" y="2071688"/>
            <a:ext cx="5000625" cy="1323975"/>
          </a:xfrm>
          <a:prstGeom prst="rect">
            <a:avLst/>
          </a:prstGeom>
          <a:noFill/>
          <a:ln w="9525">
            <a:noFill/>
            <a:miter lim="800000"/>
            <a:headEnd/>
            <a:tailEnd/>
          </a:ln>
        </p:spPr>
        <p:txBody>
          <a:bodyPr>
            <a:spAutoFit/>
          </a:bodyPr>
          <a:lstStyle/>
          <a:p>
            <a:r>
              <a:rPr lang="en-US" sz="2000" b="1">
                <a:latin typeface="Book Antiqua" pitchFamily="18" charset="0"/>
              </a:rPr>
              <a:t>Santorini or Thira </a:t>
            </a:r>
            <a:r>
              <a:rPr lang="en-US" sz="2000">
                <a:latin typeface="Book Antiqua" pitchFamily="18" charset="0"/>
              </a:rPr>
              <a:t>is an island in the Aegean Sea and it’s built upon the crater of a volcano.</a:t>
            </a:r>
            <a:endParaRPr lang="el-GR" sz="2000">
              <a:latin typeface="Book Antiqua" pitchFamily="18" charset="0"/>
            </a:endParaRPr>
          </a:p>
          <a:p>
            <a:endParaRPr lang="el-GR" sz="2000">
              <a:latin typeface="Constantia" pitchFamily="18" charset="0"/>
            </a:endParaRPr>
          </a:p>
        </p:txBody>
      </p:sp>
      <p:sp>
        <p:nvSpPr>
          <p:cNvPr id="10" name="9 - TextBox"/>
          <p:cNvSpPr txBox="1">
            <a:spLocks noChangeArrowheads="1"/>
          </p:cNvSpPr>
          <p:nvPr/>
        </p:nvSpPr>
        <p:spPr bwMode="auto">
          <a:xfrm>
            <a:off x="357188" y="3429000"/>
            <a:ext cx="5286375" cy="1323975"/>
          </a:xfrm>
          <a:prstGeom prst="rect">
            <a:avLst/>
          </a:prstGeom>
          <a:noFill/>
          <a:ln w="9525">
            <a:noFill/>
            <a:miter lim="800000"/>
            <a:headEnd/>
            <a:tailEnd/>
          </a:ln>
        </p:spPr>
        <p:txBody>
          <a:bodyPr>
            <a:spAutoFit/>
          </a:bodyPr>
          <a:lstStyle/>
          <a:p>
            <a:r>
              <a:rPr lang="en-US" sz="2000" b="1">
                <a:latin typeface="Book Antiqua" pitchFamily="18" charset="0"/>
              </a:rPr>
              <a:t>Meteora </a:t>
            </a:r>
            <a:r>
              <a:rPr lang="en-US" sz="2000">
                <a:latin typeface="Book Antiqua" pitchFamily="18" charset="0"/>
              </a:rPr>
              <a:t>is a formation  of dark sandstone rocks that rise outside Kalambaka. A complex of monasteries are built on top of these unique columns of rock.</a:t>
            </a:r>
            <a:endParaRPr lang="el-GR" sz="2000">
              <a:latin typeface="Book Antiqua" pitchFamily="18" charset="0"/>
            </a:endParaRPr>
          </a:p>
        </p:txBody>
      </p:sp>
      <p:sp>
        <p:nvSpPr>
          <p:cNvPr id="11" name="10 - TextBox"/>
          <p:cNvSpPr txBox="1">
            <a:spLocks noChangeArrowheads="1"/>
          </p:cNvSpPr>
          <p:nvPr/>
        </p:nvSpPr>
        <p:spPr bwMode="auto">
          <a:xfrm>
            <a:off x="428625" y="5072063"/>
            <a:ext cx="4572000" cy="1600200"/>
          </a:xfrm>
          <a:prstGeom prst="rect">
            <a:avLst/>
          </a:prstGeom>
          <a:noFill/>
          <a:ln w="9525">
            <a:noFill/>
            <a:miter lim="800000"/>
            <a:headEnd/>
            <a:tailEnd/>
          </a:ln>
        </p:spPr>
        <p:txBody>
          <a:bodyPr>
            <a:spAutoFit/>
          </a:bodyPr>
          <a:lstStyle/>
          <a:p>
            <a:r>
              <a:rPr lang="en-US" sz="2000" b="1">
                <a:latin typeface="Book Antiqua" pitchFamily="18" charset="0"/>
              </a:rPr>
              <a:t>Parnassos </a:t>
            </a:r>
            <a:r>
              <a:rPr lang="en-US" sz="2000">
                <a:latin typeface="Book Antiqua" pitchFamily="18" charset="0"/>
              </a:rPr>
              <a:t>is one of the highest Greek mountains in central Greece. It is famous for the National Park and its modern ski resort.</a:t>
            </a:r>
            <a:endParaRPr lang="el-GR" sz="2000">
              <a:latin typeface="Book Antiqua" pitchFamily="18" charset="0"/>
            </a:endParaRPr>
          </a:p>
          <a:p>
            <a:endParaRPr lang="el-GR">
              <a:latin typeface="Constantia"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dissolve">
                                      <p:cBhvr>
                                        <p:cTn id="10" dur="500"/>
                                        <p:tgtEl>
                                          <p:spTgt spid="2355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23557"/>
                                        </p:tgtEl>
                                        <p:attrNameLst>
                                          <p:attrName>style.visibility</p:attrName>
                                        </p:attrNameLst>
                                      </p:cBhvr>
                                      <p:to>
                                        <p:strVal val="visible"/>
                                      </p:to>
                                    </p:set>
                                    <p:animEffect transition="in" filter="dissolve">
                                      <p:cBhvr>
                                        <p:cTn id="18" dur="500"/>
                                        <p:tgtEl>
                                          <p:spTgt spid="2355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nodeType="withEffect">
                                  <p:stCondLst>
                                    <p:cond delay="0"/>
                                  </p:stCondLst>
                                  <p:childTnLst>
                                    <p:set>
                                      <p:cBhvr>
                                        <p:cTn id="25" dur="1" fill="hold">
                                          <p:stCondLst>
                                            <p:cond delay="0"/>
                                          </p:stCondLst>
                                        </p:cTn>
                                        <p:tgtEl>
                                          <p:spTgt spid="23561"/>
                                        </p:tgtEl>
                                        <p:attrNameLst>
                                          <p:attrName>style.visibility</p:attrName>
                                        </p:attrNameLst>
                                      </p:cBhvr>
                                      <p:to>
                                        <p:strVal val="visible"/>
                                      </p:to>
                                    </p:set>
                                    <p:animEffect transition="in" filter="dissolve">
                                      <p:cBhvr>
                                        <p:cTn id="26" dur="500"/>
                                        <p:tgtEl>
                                          <p:spTgt spid="2356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nodeType="withEffect">
                                  <p:stCondLst>
                                    <p:cond delay="0"/>
                                  </p:stCondLst>
                                  <p:childTnLst>
                                    <p:set>
                                      <p:cBhvr>
                                        <p:cTn id="33" dur="1" fill="hold">
                                          <p:stCondLst>
                                            <p:cond delay="0"/>
                                          </p:stCondLst>
                                        </p:cTn>
                                        <p:tgtEl>
                                          <p:spTgt spid="23559"/>
                                        </p:tgtEl>
                                        <p:attrNameLst>
                                          <p:attrName>style.visibility</p:attrName>
                                        </p:attrNameLst>
                                      </p:cBhvr>
                                      <p:to>
                                        <p:strVal val="visible"/>
                                      </p:to>
                                    </p:set>
                                    <p:animEffect transition="in" filter="dissolve">
                                      <p:cBhvr>
                                        <p:cTn id="34"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625" y="928688"/>
            <a:ext cx="8229600" cy="5286375"/>
          </a:xfrm>
        </p:spPr>
        <p:txBody>
          <a:bodyPr>
            <a:normAutofit/>
          </a:bodyPr>
          <a:lstStyle/>
          <a:p>
            <a:pPr>
              <a:lnSpc>
                <a:spcPct val="80000"/>
              </a:lnSpc>
            </a:pPr>
            <a:r>
              <a:rPr lang="en-US" sz="2400" smtClean="0">
                <a:latin typeface="Book Antiqua" pitchFamily="18" charset="0"/>
              </a:rPr>
              <a:t>The music of the presentation comes from the Greek composer Stamatis Spanoudakis and it has the title “Sea”.</a:t>
            </a:r>
          </a:p>
          <a:p>
            <a:pPr>
              <a:lnSpc>
                <a:spcPct val="80000"/>
              </a:lnSpc>
              <a:buFont typeface="Wingdings 2" pitchFamily="18" charset="2"/>
              <a:buNone/>
            </a:pPr>
            <a:endParaRPr lang="en-US" sz="1500" smtClean="0">
              <a:latin typeface="Book Antiqua" pitchFamily="18" charset="0"/>
            </a:endParaRPr>
          </a:p>
          <a:p>
            <a:pPr>
              <a:lnSpc>
                <a:spcPct val="80000"/>
              </a:lnSpc>
              <a:buFont typeface="Wingdings 2" pitchFamily="18" charset="2"/>
              <a:buNone/>
            </a:pPr>
            <a:endParaRPr lang="en-US" sz="1500" smtClean="0">
              <a:latin typeface="Book Antiqua" pitchFamily="18" charset="0"/>
            </a:endParaRPr>
          </a:p>
          <a:p>
            <a:pPr>
              <a:lnSpc>
                <a:spcPct val="80000"/>
              </a:lnSpc>
              <a:buFont typeface="Wingdings 2" pitchFamily="18" charset="2"/>
              <a:buNone/>
            </a:pPr>
            <a:endParaRPr lang="en-US" sz="1500" smtClean="0">
              <a:latin typeface="Book Antiqua" pitchFamily="18" charset="0"/>
            </a:endParaRPr>
          </a:p>
          <a:p>
            <a:pPr>
              <a:lnSpc>
                <a:spcPct val="80000"/>
              </a:lnSpc>
            </a:pPr>
            <a:r>
              <a:rPr lang="en-US" sz="2400" smtClean="0">
                <a:latin typeface="Book Antiqua" pitchFamily="18" charset="0"/>
              </a:rPr>
              <a:t>The students of E’ class who cooperated for the presentation of our country are: Alexandros Ageloukos, Griselda Azis, Despina Velali, Evgenios Voulkoudis, Ilias Damasiotis, Rafael Dimopoulos, Ioanna Zabetoglou, Apostolia Zahou, Stelios Kokoris, Alexandros Kiritsis, Rafaelia Lada, Evaggelia Mitraka, Danae Bonou, Dimitrios Parisis, John Sarakatsianos, Konstantinos Tzanis, Marios Trsantilis, Marina Fakiola, Konstantinos Filippopoulos</a:t>
            </a:r>
          </a:p>
          <a:p>
            <a:pPr>
              <a:lnSpc>
                <a:spcPct val="70000"/>
              </a:lnSpc>
              <a:buFont typeface="Wingdings" pitchFamily="2" charset="2"/>
              <a:buNone/>
            </a:pPr>
            <a:r>
              <a:rPr lang="en-US" sz="2400" smtClean="0">
                <a:latin typeface="Book Antiqua" pitchFamily="18" charset="0"/>
              </a:rPr>
              <a:t>with the help of the teachers of our school: </a:t>
            </a:r>
          </a:p>
          <a:p>
            <a:pPr>
              <a:lnSpc>
                <a:spcPct val="70000"/>
              </a:lnSpc>
              <a:buFont typeface="Wingdings" pitchFamily="2" charset="2"/>
              <a:buNone/>
            </a:pPr>
            <a:r>
              <a:rPr lang="en-US" sz="2400" b="1" smtClean="0">
                <a:latin typeface="Book Antiqua" pitchFamily="18" charset="0"/>
              </a:rPr>
              <a:t>	Victoria Delistathi, Ariadni Porpoda and Lampros Sdrolias</a:t>
            </a:r>
            <a:endParaRPr lang="el-GR" sz="2400" smtClean="0">
              <a:latin typeface="Book Antiqua" pitchFamily="18" charset="0"/>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38" y="2357438"/>
            <a:ext cx="8229600" cy="1143000"/>
          </a:xfrm>
        </p:spPr>
        <p:txBody>
          <a:bodyPr>
            <a:normAutofit fontScale="90000"/>
          </a:bodyPr>
          <a:lstStyle/>
          <a:p>
            <a:pPr algn="ctr" fontAlgn="auto">
              <a:spcAft>
                <a:spcPts val="0"/>
              </a:spcAft>
              <a:defRPr/>
            </a:pPr>
            <a:r>
              <a:rPr lang="en-US" dirty="0" smtClean="0">
                <a:latin typeface="Book Antiqua" pitchFamily="18" charset="0"/>
              </a:rPr>
              <a:t>Religion, Tradition &amp; Interesting Historical Facts</a:t>
            </a:r>
            <a:endParaRPr lang="el-GR" dirty="0">
              <a:latin typeface="Book Antiqua" pitchFamily="18" charset="0"/>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User\Desktop\ΑΓΙΟΣ-ΝΙΚΟΛΑΟΣ.jpg"/>
          <p:cNvPicPr>
            <a:picLocks noGrp="1" noChangeAspect="1" noChangeArrowheads="1"/>
          </p:cNvPicPr>
          <p:nvPr>
            <p:ph idx="1"/>
          </p:nvPr>
        </p:nvPicPr>
        <p:blipFill>
          <a:blip r:embed="rId2"/>
          <a:srcRect/>
          <a:stretch>
            <a:fillRect/>
          </a:stretch>
        </p:blipFill>
        <p:spPr>
          <a:xfrm>
            <a:off x="3214688" y="2428875"/>
            <a:ext cx="4903787" cy="3394075"/>
          </a:xfrm>
        </p:spPr>
      </p:pic>
      <p:sp>
        <p:nvSpPr>
          <p:cNvPr id="3" name="Rectangle 1"/>
          <p:cNvSpPr>
            <a:spLocks noChangeArrowheads="1"/>
          </p:cNvSpPr>
          <p:nvPr/>
        </p:nvSpPr>
        <p:spPr bwMode="auto">
          <a:xfrm>
            <a:off x="428625" y="1357313"/>
            <a:ext cx="5143500" cy="830262"/>
          </a:xfrm>
          <a:prstGeom prst="rect">
            <a:avLst/>
          </a:prstGeom>
          <a:noFill/>
          <a:ln w="9525">
            <a:noFill/>
            <a:miter lim="800000"/>
            <a:headEnd/>
            <a:tailEnd/>
          </a:ln>
        </p:spPr>
        <p:txBody>
          <a:bodyPr anchor="ctr">
            <a:spAutoFit/>
          </a:bodyPr>
          <a:lstStyle/>
          <a:p>
            <a:r>
              <a:rPr lang="en-US" sz="2400">
                <a:latin typeface="Book Antiqua" pitchFamily="18" charset="0"/>
                <a:cs typeface="Times New Roman" pitchFamily="18" charset="0"/>
              </a:rPr>
              <a:t>The official religion in Greece is the </a:t>
            </a:r>
            <a:r>
              <a:rPr lang="en-US" sz="2400" b="1">
                <a:latin typeface="Book Antiqua" pitchFamily="18" charset="0"/>
                <a:cs typeface="Times New Roman" pitchFamily="18" charset="0"/>
              </a:rPr>
              <a:t>Eastern Orthodox church of Christ.</a:t>
            </a:r>
            <a:endParaRPr lang="en-US" sz="2400">
              <a:latin typeface="Book Antiqua" pitchFamily="18" charset="0"/>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1505"/>
                                        </p:tgtEl>
                                        <p:attrNameLst>
                                          <p:attrName>style.visibility</p:attrName>
                                        </p:attrNameLst>
                                      </p:cBhvr>
                                      <p:to>
                                        <p:strVal val="visible"/>
                                      </p:to>
                                    </p:set>
                                    <p:animEffect transition="in" filter="wheel(4)">
                                      <p:cBhvr>
                                        <p:cTn id="10" dur="20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6572250" y="3286125"/>
            <a:ext cx="1214438" cy="1984375"/>
          </a:xfrm>
          <a:prstGeom prst="rect">
            <a:avLst/>
          </a:prstGeom>
          <a:noFill/>
          <a:ln w="9525">
            <a:noFill/>
            <a:miter lim="800000"/>
            <a:headEnd/>
            <a:tailEnd/>
          </a:ln>
        </p:spPr>
      </p:pic>
      <p:pic>
        <p:nvPicPr>
          <p:cNvPr id="5" name="Picture 4" descr="O Μέγας Αλέξανδρος έτοιμος να κατακτήσει και τον ψηφιακό κόσμο"/>
          <p:cNvPicPr>
            <a:picLocks noChangeAspect="1" noChangeArrowheads="1"/>
          </p:cNvPicPr>
          <p:nvPr/>
        </p:nvPicPr>
        <p:blipFill>
          <a:blip r:embed="rId3"/>
          <a:srcRect/>
          <a:stretch>
            <a:fillRect/>
          </a:stretch>
        </p:blipFill>
        <p:spPr bwMode="auto">
          <a:xfrm>
            <a:off x="5715000" y="5143500"/>
            <a:ext cx="2535238" cy="1423988"/>
          </a:xfrm>
          <a:prstGeom prst="rect">
            <a:avLst/>
          </a:prstGeom>
          <a:noFill/>
          <a:ln w="9525">
            <a:noFill/>
            <a:miter lim="800000"/>
            <a:headEnd/>
            <a:tailEnd/>
          </a:ln>
        </p:spPr>
      </p:pic>
      <p:pic>
        <p:nvPicPr>
          <p:cNvPr id="20482" name="Picture 2" descr="Κνωσσός και Αρχαιολογικό Μουσείο Εκδρομή | TRAVEL ID"/>
          <p:cNvPicPr>
            <a:picLocks noChangeAspect="1" noChangeArrowheads="1"/>
          </p:cNvPicPr>
          <p:nvPr/>
        </p:nvPicPr>
        <p:blipFill>
          <a:blip r:embed="rId4"/>
          <a:srcRect/>
          <a:stretch>
            <a:fillRect/>
          </a:stretch>
        </p:blipFill>
        <p:spPr bwMode="auto">
          <a:xfrm>
            <a:off x="5429250" y="0"/>
            <a:ext cx="3386138" cy="1552575"/>
          </a:xfrm>
          <a:prstGeom prst="rect">
            <a:avLst/>
          </a:prstGeom>
          <a:noFill/>
          <a:ln w="9525">
            <a:noFill/>
            <a:miter lim="800000"/>
            <a:headEnd/>
            <a:tailEnd/>
          </a:ln>
        </p:spPr>
      </p:pic>
      <p:pic>
        <p:nvPicPr>
          <p:cNvPr id="20484" name="Picture 4" descr="Οι περσικοί πόλεμοι - Α' Μέρος | Χρυσή Αυγή"/>
          <p:cNvPicPr>
            <a:picLocks noChangeAspect="1" noChangeArrowheads="1"/>
          </p:cNvPicPr>
          <p:nvPr/>
        </p:nvPicPr>
        <p:blipFill>
          <a:blip r:embed="rId5"/>
          <a:srcRect/>
          <a:stretch>
            <a:fillRect/>
          </a:stretch>
        </p:blipFill>
        <p:spPr bwMode="auto">
          <a:xfrm>
            <a:off x="5929313" y="1785938"/>
            <a:ext cx="2990850" cy="1524000"/>
          </a:xfrm>
          <a:prstGeom prst="rect">
            <a:avLst/>
          </a:prstGeom>
          <a:noFill/>
          <a:ln w="9525">
            <a:noFill/>
            <a:miter lim="800000"/>
            <a:headEnd/>
            <a:tailEnd/>
          </a:ln>
        </p:spPr>
      </p:pic>
      <p:sp>
        <p:nvSpPr>
          <p:cNvPr id="8" name="7 - TextBox"/>
          <p:cNvSpPr txBox="1">
            <a:spLocks noChangeArrowheads="1"/>
          </p:cNvSpPr>
          <p:nvPr/>
        </p:nvSpPr>
        <p:spPr bwMode="auto">
          <a:xfrm>
            <a:off x="357188" y="1714500"/>
            <a:ext cx="5715000" cy="1631950"/>
          </a:xfrm>
          <a:prstGeom prst="rect">
            <a:avLst/>
          </a:prstGeom>
          <a:noFill/>
          <a:ln w="9525">
            <a:noFill/>
            <a:miter lim="800000"/>
            <a:headEnd/>
            <a:tailEnd/>
          </a:ln>
        </p:spPr>
        <p:txBody>
          <a:bodyPr>
            <a:spAutoFit/>
          </a:bodyPr>
          <a:lstStyle/>
          <a:p>
            <a:r>
              <a:rPr lang="en-US" sz="2000">
                <a:latin typeface="Book Antiqua" pitchFamily="18" charset="0"/>
              </a:rPr>
              <a:t>During wartime against the Persians, ancient Greek generals  became famous such as </a:t>
            </a:r>
            <a:r>
              <a:rPr lang="en-US" sz="2000" b="1">
                <a:latin typeface="Book Antiqua" pitchFamily="18" charset="0"/>
              </a:rPr>
              <a:t>Miltiades</a:t>
            </a:r>
            <a:r>
              <a:rPr lang="en-US" sz="2000">
                <a:latin typeface="Book Antiqua" pitchFamily="18" charset="0"/>
              </a:rPr>
              <a:t> at the battle of Marathon, </a:t>
            </a:r>
            <a:r>
              <a:rPr lang="en-US" sz="2000" b="1">
                <a:latin typeface="Book Antiqua" pitchFamily="18" charset="0"/>
              </a:rPr>
              <a:t>Leonidas</a:t>
            </a:r>
            <a:r>
              <a:rPr lang="en-US" sz="2000">
                <a:latin typeface="Book Antiqua" pitchFamily="18" charset="0"/>
              </a:rPr>
              <a:t> in Thermopiles and </a:t>
            </a:r>
            <a:r>
              <a:rPr lang="en-US" sz="2000" b="1">
                <a:latin typeface="Book Antiqua" pitchFamily="18" charset="0"/>
              </a:rPr>
              <a:t>Themistocles </a:t>
            </a:r>
            <a:r>
              <a:rPr lang="en-US" sz="2000">
                <a:latin typeface="Book Antiqua" pitchFamily="18" charset="0"/>
              </a:rPr>
              <a:t>at the naval battle of Salamina.</a:t>
            </a:r>
            <a:r>
              <a:rPr lang="en-US" sz="2000" b="1">
                <a:latin typeface="Book Antiqua" pitchFamily="18" charset="0"/>
              </a:rPr>
              <a:t> </a:t>
            </a:r>
          </a:p>
        </p:txBody>
      </p:sp>
      <p:sp>
        <p:nvSpPr>
          <p:cNvPr id="9" name="8 - TextBox"/>
          <p:cNvSpPr txBox="1">
            <a:spLocks noChangeArrowheads="1"/>
          </p:cNvSpPr>
          <p:nvPr/>
        </p:nvSpPr>
        <p:spPr bwMode="auto">
          <a:xfrm>
            <a:off x="357188" y="3643313"/>
            <a:ext cx="5572125" cy="1631950"/>
          </a:xfrm>
          <a:prstGeom prst="rect">
            <a:avLst/>
          </a:prstGeom>
          <a:noFill/>
          <a:ln w="9525">
            <a:noFill/>
            <a:miter lim="800000"/>
            <a:headEnd/>
            <a:tailEnd/>
          </a:ln>
        </p:spPr>
        <p:txBody>
          <a:bodyPr>
            <a:spAutoFit/>
          </a:bodyPr>
          <a:lstStyle/>
          <a:p>
            <a:r>
              <a:rPr lang="en-US" sz="2000" b="1">
                <a:latin typeface="Book Antiqua" pitchFamily="18" charset="0"/>
              </a:rPr>
              <a:t>Pericles</a:t>
            </a:r>
            <a:r>
              <a:rPr lang="en-US" sz="2000">
                <a:latin typeface="Book Antiqua" pitchFamily="18" charset="0"/>
              </a:rPr>
              <a:t> was an ancient Greek Athenian politician, orator and general of the 5</a:t>
            </a:r>
            <a:r>
              <a:rPr lang="en-US" sz="2000" baseline="30000">
                <a:latin typeface="Book Antiqua" pitchFamily="18" charset="0"/>
              </a:rPr>
              <a:t>th</a:t>
            </a:r>
            <a:r>
              <a:rPr lang="en-US" sz="2000">
                <a:latin typeface="Book Antiqua" pitchFamily="18" charset="0"/>
              </a:rPr>
              <a:t> century BC. During his leadership civilization reached its peak and and Democracy was established.</a:t>
            </a:r>
            <a:endParaRPr lang="el-GR" sz="2000">
              <a:latin typeface="Book Antiqua" pitchFamily="18" charset="0"/>
            </a:endParaRPr>
          </a:p>
          <a:p>
            <a:endParaRPr lang="el-GR" sz="2000">
              <a:latin typeface="Constantia" pitchFamily="18" charset="0"/>
            </a:endParaRPr>
          </a:p>
        </p:txBody>
      </p:sp>
      <p:sp>
        <p:nvSpPr>
          <p:cNvPr id="10" name="9 - TextBox"/>
          <p:cNvSpPr txBox="1">
            <a:spLocks noChangeArrowheads="1"/>
          </p:cNvSpPr>
          <p:nvPr/>
        </p:nvSpPr>
        <p:spPr bwMode="auto">
          <a:xfrm>
            <a:off x="285750" y="5257800"/>
            <a:ext cx="5715000" cy="1585913"/>
          </a:xfrm>
          <a:prstGeom prst="rect">
            <a:avLst/>
          </a:prstGeom>
          <a:noFill/>
          <a:ln w="9525">
            <a:noFill/>
            <a:miter lim="800000"/>
            <a:headEnd/>
            <a:tailEnd/>
          </a:ln>
        </p:spPr>
        <p:txBody>
          <a:bodyPr>
            <a:spAutoFit/>
          </a:bodyPr>
          <a:lstStyle/>
          <a:p>
            <a:r>
              <a:rPr lang="en-US" sz="2000" b="1">
                <a:latin typeface="Book Antiqua" pitchFamily="18" charset="0"/>
              </a:rPr>
              <a:t>Alexander the Great</a:t>
            </a:r>
            <a:r>
              <a:rPr lang="en-US" sz="2000">
                <a:latin typeface="Book Antiqua" pitchFamily="18" charset="0"/>
              </a:rPr>
              <a:t> was the  king of  Macedonia in Greece. Being brave and  undefeated in battles,  managed to expand his empire  to India.</a:t>
            </a:r>
            <a:endParaRPr lang="el-GR" sz="2000">
              <a:latin typeface="Book Antiqua" pitchFamily="18" charset="0"/>
            </a:endParaRPr>
          </a:p>
          <a:p>
            <a:endParaRPr lang="el-GR">
              <a:latin typeface="Constantia" pitchFamily="18" charset="0"/>
            </a:endParaRPr>
          </a:p>
        </p:txBody>
      </p:sp>
      <p:sp>
        <p:nvSpPr>
          <p:cNvPr id="12" name="11 - TextBox"/>
          <p:cNvSpPr txBox="1">
            <a:spLocks noChangeArrowheads="1"/>
          </p:cNvSpPr>
          <p:nvPr/>
        </p:nvSpPr>
        <p:spPr bwMode="auto">
          <a:xfrm>
            <a:off x="428625" y="428625"/>
            <a:ext cx="4429125" cy="1323975"/>
          </a:xfrm>
          <a:prstGeom prst="rect">
            <a:avLst/>
          </a:prstGeom>
          <a:noFill/>
          <a:ln w="9525">
            <a:noFill/>
            <a:miter lim="800000"/>
            <a:headEnd/>
            <a:tailEnd/>
          </a:ln>
        </p:spPr>
        <p:txBody>
          <a:bodyPr>
            <a:spAutoFit/>
          </a:bodyPr>
          <a:lstStyle/>
          <a:p>
            <a:r>
              <a:rPr lang="en-US" sz="2000">
                <a:latin typeface="Book Antiqua" pitchFamily="18" charset="0"/>
              </a:rPr>
              <a:t>The</a:t>
            </a:r>
            <a:r>
              <a:rPr lang="en-US" sz="2000" b="1">
                <a:latin typeface="Book Antiqua" pitchFamily="18" charset="0"/>
              </a:rPr>
              <a:t> Minoan civilization </a:t>
            </a:r>
            <a:r>
              <a:rPr lang="en-US" sz="2000">
                <a:latin typeface="Book Antiqua" pitchFamily="18" charset="0"/>
              </a:rPr>
              <a:t>is the first advanced civilization in Europe and flourished in Crete.</a:t>
            </a:r>
            <a:endParaRPr lang="el-GR" sz="2000">
              <a:latin typeface="Book Antiqua" pitchFamily="18" charset="0"/>
            </a:endParaRPr>
          </a:p>
          <a:p>
            <a:endParaRPr lang="el-GR" sz="2000">
              <a:latin typeface="Constantia" pitchFamily="18" charset="0"/>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wheel(4)">
                                      <p:cBhvr>
                                        <p:cTn id="10" dur="20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2000"/>
                                        <p:tgtEl>
                                          <p:spTgt spid="8"/>
                                        </p:tgtEl>
                                      </p:cBhvr>
                                    </p:animEffect>
                                  </p:childTnLst>
                                </p:cTn>
                              </p:par>
                              <p:par>
                                <p:cTn id="16" presetID="21" presetClass="entr" presetSubtype="4" fill="hold" nodeType="withEffect">
                                  <p:stCondLst>
                                    <p:cond delay="0"/>
                                  </p:stCondLst>
                                  <p:childTnLst>
                                    <p:set>
                                      <p:cBhvr>
                                        <p:cTn id="17" dur="1" fill="hold">
                                          <p:stCondLst>
                                            <p:cond delay="0"/>
                                          </p:stCondLst>
                                        </p:cTn>
                                        <p:tgtEl>
                                          <p:spTgt spid="20484"/>
                                        </p:tgtEl>
                                        <p:attrNameLst>
                                          <p:attrName>style.visibility</p:attrName>
                                        </p:attrNameLst>
                                      </p:cBhvr>
                                      <p:to>
                                        <p:strVal val="visible"/>
                                      </p:to>
                                    </p:set>
                                    <p:animEffect transition="in" filter="wheel(4)">
                                      <p:cBhvr>
                                        <p:cTn id="18" dur="2000"/>
                                        <p:tgtEl>
                                          <p:spTgt spid="2048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4)">
                                      <p:cBhvr>
                                        <p:cTn id="23" dur="2000"/>
                                        <p:tgtEl>
                                          <p:spTgt spid="9"/>
                                        </p:tgtEl>
                                      </p:cBhvr>
                                    </p:animEffect>
                                  </p:childTnLst>
                                </p:cTn>
                              </p:par>
                              <p:par>
                                <p:cTn id="24" presetID="21"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4)">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4)">
                                      <p:cBhvr>
                                        <p:cTn id="31" dur="2000"/>
                                        <p:tgtEl>
                                          <p:spTgt spid="10"/>
                                        </p:tgtEl>
                                      </p:cBhvr>
                                    </p:animEffect>
                                  </p:childTnLst>
                                </p:cTn>
                              </p:par>
                              <p:par>
                                <p:cTn id="32" presetID="21"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4)">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500" y="1285875"/>
            <a:ext cx="8229600" cy="4389438"/>
          </a:xfrm>
        </p:spPr>
        <p:txBody>
          <a:bodyPr/>
          <a:lstStyle/>
          <a:p>
            <a:r>
              <a:rPr lang="en-US" smtClean="0">
                <a:latin typeface="Book Antiqua" pitchFamily="18" charset="0"/>
              </a:rPr>
              <a:t>The temple of </a:t>
            </a:r>
            <a:r>
              <a:rPr lang="en-US" b="1" smtClean="0">
                <a:latin typeface="Book Antiqua" pitchFamily="18" charset="0"/>
              </a:rPr>
              <a:t>‘‘Agia Sofia”</a:t>
            </a:r>
            <a:r>
              <a:rPr lang="en-US" smtClean="0">
                <a:latin typeface="Book Antiqua" pitchFamily="18" charset="0"/>
              </a:rPr>
              <a:t> is the symbol of Konstantinople and it was built during the Byzantine historic period.</a:t>
            </a:r>
            <a:endParaRPr lang="el-GR" smtClean="0">
              <a:latin typeface="Book Antiqua" pitchFamily="18" charset="0"/>
            </a:endParaRPr>
          </a:p>
          <a:p>
            <a:endParaRPr lang="el-GR" smtClean="0"/>
          </a:p>
        </p:txBody>
      </p:sp>
      <p:pic>
        <p:nvPicPr>
          <p:cNvPr id="4" name="Picture 6"/>
          <p:cNvPicPr>
            <a:picLocks noChangeAspect="1" noChangeArrowheads="1"/>
          </p:cNvPicPr>
          <p:nvPr/>
        </p:nvPicPr>
        <p:blipFill>
          <a:blip r:embed="rId2"/>
          <a:srcRect/>
          <a:stretch>
            <a:fillRect/>
          </a:stretch>
        </p:blipFill>
        <p:spPr bwMode="auto">
          <a:xfrm>
            <a:off x="1357313" y="3071813"/>
            <a:ext cx="2016125" cy="2189162"/>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4643438" y="3071813"/>
            <a:ext cx="3106737" cy="2189162"/>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625" y="1214438"/>
            <a:ext cx="8229600" cy="4389437"/>
          </a:xfrm>
        </p:spPr>
        <p:txBody>
          <a:bodyPr/>
          <a:lstStyle/>
          <a:p>
            <a:r>
              <a:rPr lang="en-US" b="1" smtClean="0">
                <a:latin typeface="Book Antiqua" pitchFamily="18" charset="0"/>
              </a:rPr>
              <a:t>The</a:t>
            </a:r>
            <a:r>
              <a:rPr lang="en-US" b="1" u="sng" smtClean="0">
                <a:latin typeface="Book Antiqua" pitchFamily="18" charset="0"/>
              </a:rPr>
              <a:t> </a:t>
            </a:r>
            <a:r>
              <a:rPr lang="en-US" b="1" smtClean="0">
                <a:latin typeface="Book Antiqua" pitchFamily="18" charset="0"/>
              </a:rPr>
              <a:t>Greek Revolution </a:t>
            </a:r>
            <a:r>
              <a:rPr lang="en-US" smtClean="0">
                <a:latin typeface="Book Antiqua" pitchFamily="18" charset="0"/>
              </a:rPr>
              <a:t>in 1821 took place in order to get rid of the Ottoman Rule and be able to create an independent state.</a:t>
            </a:r>
            <a:endParaRPr lang="el-GR" smtClean="0">
              <a:latin typeface="Book Antiqua" pitchFamily="18" charset="0"/>
            </a:endParaRPr>
          </a:p>
          <a:p>
            <a:endParaRPr lang="el-GR" smtClean="0">
              <a:latin typeface="Book Antiqua" pitchFamily="18" charset="0"/>
            </a:endParaRPr>
          </a:p>
        </p:txBody>
      </p:sp>
      <p:pic>
        <p:nvPicPr>
          <p:cNvPr id="18433" name="Picture 1" descr="C:\Users\User\Desktop\Epanastasi.jpg"/>
          <p:cNvPicPr>
            <a:picLocks noChangeAspect="1" noChangeArrowheads="1"/>
          </p:cNvPicPr>
          <p:nvPr/>
        </p:nvPicPr>
        <p:blipFill>
          <a:blip r:embed="rId2"/>
          <a:srcRect/>
          <a:stretch>
            <a:fillRect/>
          </a:stretch>
        </p:blipFill>
        <p:spPr bwMode="auto">
          <a:xfrm>
            <a:off x="3143250" y="2857500"/>
            <a:ext cx="2592388" cy="3111500"/>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433"/>
                                        </p:tgtEl>
                                        <p:attrNameLst>
                                          <p:attrName>style.visibility</p:attrName>
                                        </p:attrNameLst>
                                      </p:cBhvr>
                                      <p:to>
                                        <p:strVal val="visible"/>
                                      </p:to>
                                    </p:set>
                                    <p:animEffect transition="in" filter="blinds(horizontal)">
                                      <p:cBhvr>
                                        <p:cTn id="11"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500" y="1357313"/>
            <a:ext cx="8229600" cy="4389437"/>
          </a:xfrm>
        </p:spPr>
        <p:txBody>
          <a:bodyPr/>
          <a:lstStyle/>
          <a:p>
            <a:r>
              <a:rPr lang="en-US" smtClean="0">
                <a:latin typeface="Book Antiqua" pitchFamily="18" charset="0"/>
              </a:rPr>
              <a:t>Greece was involved in both the </a:t>
            </a:r>
            <a:r>
              <a:rPr lang="en-US" b="1" smtClean="0">
                <a:latin typeface="Book Antiqua" pitchFamily="18" charset="0"/>
              </a:rPr>
              <a:t>First  World War</a:t>
            </a:r>
            <a:r>
              <a:rPr lang="en-US" smtClean="0">
                <a:latin typeface="Book Antiqua" pitchFamily="18" charset="0"/>
              </a:rPr>
              <a:t>  and the </a:t>
            </a:r>
            <a:r>
              <a:rPr lang="en-US" b="1" smtClean="0">
                <a:latin typeface="Book Antiqua" pitchFamily="18" charset="0"/>
              </a:rPr>
              <a:t>Second World War</a:t>
            </a:r>
            <a:r>
              <a:rPr lang="en-US" smtClean="0">
                <a:latin typeface="Book Antiqua" pitchFamily="18" charset="0"/>
              </a:rPr>
              <a:t>  by the side of the winners.</a:t>
            </a:r>
            <a:endParaRPr lang="el-GR" smtClean="0">
              <a:latin typeface="Book Antiqua" pitchFamily="18" charset="0"/>
            </a:endParaRPr>
          </a:p>
          <a:p>
            <a:endParaRPr lang="el-GR" smtClean="0">
              <a:latin typeface="Book Antiqua" pitchFamily="18" charset="0"/>
            </a:endParaRPr>
          </a:p>
        </p:txBody>
      </p:sp>
      <p:pic>
        <p:nvPicPr>
          <p:cNvPr id="4" name="Picture 5"/>
          <p:cNvPicPr>
            <a:picLocks noChangeAspect="1" noChangeArrowheads="1"/>
          </p:cNvPicPr>
          <p:nvPr/>
        </p:nvPicPr>
        <p:blipFill>
          <a:blip r:embed="rId2"/>
          <a:srcRect/>
          <a:stretch>
            <a:fillRect/>
          </a:stretch>
        </p:blipFill>
        <p:spPr bwMode="auto">
          <a:xfrm>
            <a:off x="857250" y="3071813"/>
            <a:ext cx="3394075" cy="2189162"/>
          </a:xfrm>
          <a:prstGeom prst="rect">
            <a:avLst/>
          </a:prstGeom>
          <a:noFill/>
          <a:ln w="9525">
            <a:noFill/>
            <a:miter lim="800000"/>
            <a:headEnd/>
            <a:tailEnd/>
          </a:ln>
        </p:spPr>
      </p:pic>
      <p:pic>
        <p:nvPicPr>
          <p:cNvPr id="5" name="Picture 6"/>
          <p:cNvPicPr>
            <a:picLocks noChangeAspect="1" noChangeArrowheads="1"/>
          </p:cNvPicPr>
          <p:nvPr/>
        </p:nvPicPr>
        <p:blipFill>
          <a:blip r:embed="rId3"/>
          <a:srcRect/>
          <a:stretch>
            <a:fillRect/>
          </a:stretch>
        </p:blipFill>
        <p:spPr bwMode="auto">
          <a:xfrm>
            <a:off x="4929188" y="3143250"/>
            <a:ext cx="3467100" cy="2189163"/>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75" y="2143125"/>
            <a:ext cx="8229600" cy="1143000"/>
          </a:xfrm>
        </p:spPr>
        <p:txBody>
          <a:bodyPr>
            <a:normAutofit fontScale="90000"/>
          </a:bodyPr>
          <a:lstStyle/>
          <a:p>
            <a:pPr algn="ctr" fontAlgn="auto">
              <a:spcAft>
                <a:spcPts val="0"/>
              </a:spcAft>
              <a:defRPr/>
            </a:pPr>
            <a:r>
              <a:rPr lang="en-US" dirty="0" smtClean="0">
                <a:latin typeface="Book Antiqua" pitchFamily="18" charset="0"/>
              </a:rPr>
              <a:t>Famous People Known Worldwide</a:t>
            </a:r>
            <a:endParaRPr lang="el-GR" dirty="0">
              <a:latin typeface="Book Antiqu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57250" y="1000125"/>
            <a:ext cx="5286375" cy="1714500"/>
          </a:xfrm>
        </p:spPr>
        <p:txBody>
          <a:bodyPr/>
          <a:lstStyle/>
          <a:p>
            <a:r>
              <a:rPr lang="en-US" sz="2400" b="1" smtClean="0">
                <a:latin typeface="Book Antiqua" pitchFamily="18" charset="0"/>
              </a:rPr>
              <a:t>Homer</a:t>
            </a:r>
            <a:r>
              <a:rPr lang="en-US" sz="2400" smtClean="0">
                <a:latin typeface="Book Antiqua" pitchFamily="18" charset="0"/>
              </a:rPr>
              <a:t> is the greatest poet of all time. He is the writer of </a:t>
            </a:r>
            <a:r>
              <a:rPr lang="en-US" sz="2400" b="1" smtClean="0">
                <a:latin typeface="Book Antiqua" pitchFamily="18" charset="0"/>
              </a:rPr>
              <a:t>Iliad</a:t>
            </a:r>
            <a:r>
              <a:rPr lang="en-US" sz="2400" smtClean="0">
                <a:latin typeface="Book Antiqua" pitchFamily="18" charset="0"/>
              </a:rPr>
              <a:t> and </a:t>
            </a:r>
            <a:r>
              <a:rPr lang="en-US" sz="2400" b="1" smtClean="0">
                <a:latin typeface="Book Antiqua" pitchFamily="18" charset="0"/>
              </a:rPr>
              <a:t>Odyssey</a:t>
            </a:r>
            <a:r>
              <a:rPr lang="en-US" sz="2400" smtClean="0">
                <a:latin typeface="Book Antiqua" pitchFamily="18" charset="0"/>
              </a:rPr>
              <a:t>.</a:t>
            </a:r>
            <a:endParaRPr lang="el-GR" sz="2400" smtClean="0">
              <a:latin typeface="Book Antiqua" pitchFamily="18" charset="0"/>
            </a:endParaRPr>
          </a:p>
          <a:p>
            <a:endParaRPr lang="el-GR" sz="2400" smtClean="0">
              <a:latin typeface="Book Antiqua" pitchFamily="18" charset="0"/>
            </a:endParaRPr>
          </a:p>
          <a:p>
            <a:endParaRPr lang="el-GR" sz="2400" smtClean="0">
              <a:latin typeface="Book Antiqua" pitchFamily="18" charset="0"/>
            </a:endParaRPr>
          </a:p>
          <a:p>
            <a:pPr>
              <a:buFont typeface="Wingdings 2" pitchFamily="18" charset="2"/>
              <a:buNone/>
            </a:pPr>
            <a:endParaRPr lang="el-GR" sz="2400" smtClean="0">
              <a:latin typeface="Book Antiqua" pitchFamily="18" charset="0"/>
            </a:endParaRPr>
          </a:p>
          <a:p>
            <a:pPr>
              <a:buFont typeface="Wingdings 2" pitchFamily="18" charset="2"/>
              <a:buNone/>
            </a:pPr>
            <a:endParaRPr lang="en-US" sz="2400" smtClean="0">
              <a:latin typeface="Book Antiqua" pitchFamily="18" charset="0"/>
            </a:endParaRPr>
          </a:p>
          <a:p>
            <a:endParaRPr lang="el-GR" smtClean="0"/>
          </a:p>
        </p:txBody>
      </p:sp>
      <p:pic>
        <p:nvPicPr>
          <p:cNvPr id="15362" name="Picture 2" descr="Ο επικός ποιητής Όμηρος: Ο δημιουργός της «Ιλιάδας» και της «Οδύσσειας» και"/>
          <p:cNvPicPr>
            <a:picLocks noChangeAspect="1" noChangeArrowheads="1"/>
          </p:cNvPicPr>
          <p:nvPr/>
        </p:nvPicPr>
        <p:blipFill>
          <a:blip r:embed="rId2"/>
          <a:srcRect/>
          <a:stretch>
            <a:fillRect/>
          </a:stretch>
        </p:blipFill>
        <p:spPr bwMode="auto">
          <a:xfrm>
            <a:off x="6643688" y="285750"/>
            <a:ext cx="1930400" cy="2741613"/>
          </a:xfrm>
          <a:prstGeom prst="rect">
            <a:avLst/>
          </a:prstGeom>
          <a:noFill/>
          <a:ln w="9525">
            <a:noFill/>
            <a:miter lim="800000"/>
            <a:headEnd/>
            <a:tailEnd/>
          </a:ln>
        </p:spPr>
      </p:pic>
      <p:pic>
        <p:nvPicPr>
          <p:cNvPr id="6" name="Picture 9" descr="Δομήνικος Θεοτοκόπουλος – El Greco | ΑΒΕΡΩΦ"/>
          <p:cNvPicPr>
            <a:picLocks noChangeAspect="1" noChangeArrowheads="1"/>
          </p:cNvPicPr>
          <p:nvPr/>
        </p:nvPicPr>
        <p:blipFill>
          <a:blip r:embed="rId3"/>
          <a:srcRect/>
          <a:stretch>
            <a:fillRect/>
          </a:stretch>
        </p:blipFill>
        <p:spPr bwMode="auto">
          <a:xfrm>
            <a:off x="6572250" y="3286125"/>
            <a:ext cx="2016125" cy="3089275"/>
          </a:xfrm>
          <a:prstGeom prst="rect">
            <a:avLst/>
          </a:prstGeom>
          <a:noFill/>
          <a:ln w="9525">
            <a:noFill/>
            <a:miter lim="800000"/>
            <a:headEnd/>
            <a:tailEnd/>
          </a:ln>
        </p:spPr>
      </p:pic>
      <p:sp>
        <p:nvSpPr>
          <p:cNvPr id="5" name="4 - TextBox"/>
          <p:cNvSpPr txBox="1"/>
          <p:nvPr/>
        </p:nvSpPr>
        <p:spPr>
          <a:xfrm>
            <a:off x="714375" y="3929063"/>
            <a:ext cx="5286375" cy="1846262"/>
          </a:xfrm>
          <a:prstGeom prst="rect">
            <a:avLst/>
          </a:prstGeom>
          <a:noFill/>
        </p:spPr>
        <p:txBody>
          <a:bodyPr>
            <a:spAutoFit/>
          </a:bodyPr>
          <a:lstStyle/>
          <a:p>
            <a:pPr marL="274320" indent="-274320" fontAlgn="auto">
              <a:spcBef>
                <a:spcPct val="20000"/>
              </a:spcBef>
              <a:spcAft>
                <a:spcPts val="0"/>
              </a:spcAft>
              <a:buClr>
                <a:srgbClr val="0BD0D9"/>
              </a:buClr>
              <a:buSzPct val="95000"/>
              <a:buFont typeface="Wingdings 2"/>
              <a:buChar char=""/>
              <a:defRPr/>
            </a:pPr>
            <a:r>
              <a:rPr lang="en-GB" sz="2400" b="1" dirty="0" err="1">
                <a:solidFill>
                  <a:prstClr val="black"/>
                </a:solidFill>
                <a:latin typeface="Book Antiqua" pitchFamily="18" charset="0"/>
                <a:cs typeface="+mn-cs"/>
              </a:rPr>
              <a:t>Dominikos</a:t>
            </a:r>
            <a:r>
              <a:rPr lang="en-GB" sz="2400" b="1" dirty="0">
                <a:solidFill>
                  <a:prstClr val="black"/>
                </a:solidFill>
                <a:latin typeface="Book Antiqua" pitchFamily="18" charset="0"/>
                <a:cs typeface="+mn-cs"/>
              </a:rPr>
              <a:t> </a:t>
            </a:r>
            <a:r>
              <a:rPr lang="en-GB" sz="2400" b="1" dirty="0" err="1">
                <a:solidFill>
                  <a:prstClr val="black"/>
                </a:solidFill>
                <a:latin typeface="Book Antiqua" pitchFamily="18" charset="0"/>
                <a:cs typeface="+mn-cs"/>
              </a:rPr>
              <a:t>Theotokopoulos</a:t>
            </a:r>
            <a:r>
              <a:rPr lang="en-GB" sz="2400" b="1" dirty="0">
                <a:solidFill>
                  <a:prstClr val="black"/>
                </a:solidFill>
                <a:latin typeface="Book Antiqua" pitchFamily="18" charset="0"/>
                <a:cs typeface="+mn-cs"/>
              </a:rPr>
              <a:t> (known as El Greco) </a:t>
            </a:r>
            <a:r>
              <a:rPr lang="en-GB" sz="2400" dirty="0">
                <a:solidFill>
                  <a:prstClr val="black"/>
                </a:solidFill>
                <a:latin typeface="Book Antiqua" pitchFamily="18" charset="0"/>
                <a:cs typeface="+mn-cs"/>
              </a:rPr>
              <a:t>was a painter of the Spanish Renaissance , born in </a:t>
            </a:r>
            <a:r>
              <a:rPr lang="en-GB" sz="2400" b="1" dirty="0" err="1">
                <a:solidFill>
                  <a:prstClr val="black"/>
                </a:solidFill>
                <a:latin typeface="Book Antiqua" pitchFamily="18" charset="0"/>
                <a:cs typeface="+mn-cs"/>
              </a:rPr>
              <a:t>Heraklion</a:t>
            </a:r>
            <a:r>
              <a:rPr lang="en-GB" sz="2400" b="1" dirty="0">
                <a:solidFill>
                  <a:prstClr val="black"/>
                </a:solidFill>
                <a:latin typeface="Book Antiqua" pitchFamily="18" charset="0"/>
                <a:cs typeface="+mn-cs"/>
              </a:rPr>
              <a:t> of Crete.</a:t>
            </a:r>
            <a:endParaRPr lang="el-GR" sz="2400" dirty="0">
              <a:solidFill>
                <a:prstClr val="black"/>
              </a:solidFill>
              <a:latin typeface="Book Antiqua" pitchFamily="18" charset="0"/>
              <a:cs typeface="+mn-cs"/>
            </a:endParaRPr>
          </a:p>
          <a:p>
            <a:pPr fontAlgn="auto">
              <a:spcBef>
                <a:spcPts val="0"/>
              </a:spcBef>
              <a:spcAft>
                <a:spcPts val="0"/>
              </a:spcAft>
              <a:defRPr/>
            </a:pPr>
            <a:endParaRPr lang="el-GR" dirty="0">
              <a:latin typeface="+mn-lt"/>
              <a:cs typeface="+mn-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1000" fill="hold"/>
                                        <p:tgtEl>
                                          <p:spTgt spid="15362"/>
                                        </p:tgtEl>
                                        <p:attrNameLst>
                                          <p:attrName>ppt_w</p:attrName>
                                        </p:attrNameLst>
                                      </p:cBhvr>
                                      <p:tavLst>
                                        <p:tav tm="0">
                                          <p:val>
                                            <p:strVal val="#ppt_w*0.70"/>
                                          </p:val>
                                        </p:tav>
                                        <p:tav tm="100000">
                                          <p:val>
                                            <p:strVal val="#ppt_w"/>
                                          </p:val>
                                        </p:tav>
                                      </p:tavLst>
                                    </p:anim>
                                    <p:anim calcmode="lin" valueType="num">
                                      <p:cBhvr>
                                        <p:cTn id="13" dur="1000" fill="hold"/>
                                        <p:tgtEl>
                                          <p:spTgt spid="15362"/>
                                        </p:tgtEl>
                                        <p:attrNameLst>
                                          <p:attrName>ppt_h</p:attrName>
                                        </p:attrNameLst>
                                      </p:cBhvr>
                                      <p:tavLst>
                                        <p:tav tm="0">
                                          <p:val>
                                            <p:strVal val="#ppt_h"/>
                                          </p:val>
                                        </p:tav>
                                        <p:tav tm="100000">
                                          <p:val>
                                            <p:strVal val="#ppt_h"/>
                                          </p:val>
                                        </p:tav>
                                      </p:tavLst>
                                    </p:anim>
                                    <p:animEffect transition="in" filter="fade">
                                      <p:cBhvr>
                                        <p:cTn id="14" dur="10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5"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500" y="1143000"/>
            <a:ext cx="3929063" cy="1273175"/>
          </a:xfrm>
        </p:spPr>
        <p:txBody>
          <a:bodyPr>
            <a:normAutofit fontScale="92500" lnSpcReduction="20000"/>
          </a:bodyPr>
          <a:lstStyle/>
          <a:p>
            <a:pPr marL="274320" indent="-274320" fontAlgn="auto">
              <a:spcAft>
                <a:spcPts val="0"/>
              </a:spcAft>
              <a:buClr>
                <a:schemeClr val="accent3"/>
              </a:buClr>
              <a:buFont typeface="Wingdings 2"/>
              <a:buChar char=""/>
              <a:defRPr/>
            </a:pPr>
            <a:r>
              <a:rPr lang="en-US" b="1" dirty="0" smtClean="0"/>
              <a:t>Maria </a:t>
            </a:r>
            <a:r>
              <a:rPr lang="en-US" b="1" dirty="0" err="1" smtClean="0"/>
              <a:t>Kallas</a:t>
            </a:r>
            <a:r>
              <a:rPr lang="en-US" b="1" dirty="0" smtClean="0"/>
              <a:t> was </a:t>
            </a:r>
            <a:r>
              <a:rPr lang="en-GB" dirty="0" smtClean="0"/>
              <a:t>a great Greek vocalist, the ultimate diva in the field of lyric theatre.</a:t>
            </a:r>
            <a:endParaRPr lang="el-GR" dirty="0" smtClean="0"/>
          </a:p>
          <a:p>
            <a:pPr marL="274320" indent="-274320" fontAlgn="auto">
              <a:spcAft>
                <a:spcPts val="0"/>
              </a:spcAft>
              <a:buClr>
                <a:schemeClr val="accent3"/>
              </a:buClr>
              <a:buFont typeface="Wingdings 2"/>
              <a:buNone/>
              <a:defRPr/>
            </a:pPr>
            <a:endParaRPr lang="el-GR" sz="2400" dirty="0"/>
          </a:p>
        </p:txBody>
      </p:sp>
      <p:sp>
        <p:nvSpPr>
          <p:cNvPr id="40962" name="AutoShape 3" descr="Δομήνικος Θεοτοκόπουλος: Ο «πατέρας» της ζωγραφικής | Αφιερώματα"/>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atin typeface="Constantia" pitchFamily="18" charset="0"/>
            </a:endParaRPr>
          </a:p>
        </p:txBody>
      </p:sp>
      <p:sp>
        <p:nvSpPr>
          <p:cNvPr id="40963" name="AutoShape 5" descr="Δομήνικος Θεοτοκόπουλος: Ο «πατέρας» της ζωγραφικής | Αφιερώματα"/>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atin typeface="Constantia" pitchFamily="18" charset="0"/>
            </a:endParaRPr>
          </a:p>
        </p:txBody>
      </p:sp>
      <p:sp>
        <p:nvSpPr>
          <p:cNvPr id="40964" name="AutoShape 7" descr="Δομήνικος Θεοτοκόπουλος: Ο «πατέρας» της ζωγραφικής | Αφιερώματα"/>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atin typeface="Constantia" pitchFamily="18" charset="0"/>
            </a:endParaRPr>
          </a:p>
        </p:txBody>
      </p:sp>
      <p:pic>
        <p:nvPicPr>
          <p:cNvPr id="14347" name="Picture 11" descr="Μαρία Κάλλας - Βιογραφία - Σαν Σήμερα .gr"/>
          <p:cNvPicPr>
            <a:picLocks noChangeAspect="1" noChangeArrowheads="1"/>
          </p:cNvPicPr>
          <p:nvPr/>
        </p:nvPicPr>
        <p:blipFill>
          <a:blip r:embed="rId2"/>
          <a:srcRect/>
          <a:stretch>
            <a:fillRect/>
          </a:stretch>
        </p:blipFill>
        <p:spPr bwMode="auto">
          <a:xfrm>
            <a:off x="5929313" y="1000125"/>
            <a:ext cx="2482850" cy="1824038"/>
          </a:xfrm>
          <a:prstGeom prst="rect">
            <a:avLst/>
          </a:prstGeom>
          <a:noFill/>
          <a:ln w="9525">
            <a:noFill/>
            <a:miter lim="800000"/>
            <a:headEnd/>
            <a:tailEnd/>
          </a:ln>
        </p:spPr>
      </p:pic>
      <p:pic>
        <p:nvPicPr>
          <p:cNvPr id="14349" name="Picture 13" descr="Γεώργιος Παπανικολάου: Ο Έλληνας γιατρός που έσωσε χιλιάδες γυναίκες και  δεν πήρε Νόμπελ - Αφιερώματα | News 24/7"/>
          <p:cNvPicPr>
            <a:picLocks noChangeAspect="1" noChangeArrowheads="1"/>
          </p:cNvPicPr>
          <p:nvPr/>
        </p:nvPicPr>
        <p:blipFill>
          <a:blip r:embed="rId3"/>
          <a:srcRect/>
          <a:stretch>
            <a:fillRect/>
          </a:stretch>
        </p:blipFill>
        <p:spPr bwMode="auto">
          <a:xfrm>
            <a:off x="5929313" y="3429000"/>
            <a:ext cx="2725737" cy="2014538"/>
          </a:xfrm>
          <a:prstGeom prst="rect">
            <a:avLst/>
          </a:prstGeom>
          <a:noFill/>
          <a:ln w="9525">
            <a:noFill/>
            <a:miter lim="800000"/>
            <a:headEnd/>
            <a:tailEnd/>
          </a:ln>
        </p:spPr>
      </p:pic>
      <p:sp>
        <p:nvSpPr>
          <p:cNvPr id="8" name="7 - TextBox"/>
          <p:cNvSpPr txBox="1"/>
          <p:nvPr/>
        </p:nvSpPr>
        <p:spPr>
          <a:xfrm>
            <a:off x="500063" y="2857500"/>
            <a:ext cx="5072062" cy="3378200"/>
          </a:xfrm>
          <a:prstGeom prst="rect">
            <a:avLst/>
          </a:prstGeom>
          <a:noFill/>
        </p:spPr>
        <p:txBody>
          <a:bodyPr>
            <a:spAutoFit/>
          </a:bodyPr>
          <a:lstStyle/>
          <a:p>
            <a:pPr marL="273050" indent="-273050">
              <a:spcBef>
                <a:spcPct val="20000"/>
              </a:spcBef>
              <a:buClr>
                <a:srgbClr val="0BD0D9"/>
              </a:buClr>
              <a:buSzPct val="95000"/>
              <a:buFont typeface="Wingdings 2" pitchFamily="18" charset="2"/>
              <a:buChar char=""/>
            </a:pPr>
            <a:r>
              <a:rPr lang="en-US" sz="2400" b="1">
                <a:solidFill>
                  <a:srgbClr val="000000"/>
                </a:solidFill>
                <a:latin typeface="Book Antiqua" pitchFamily="18" charset="0"/>
              </a:rPr>
              <a:t>Georgios Papanikolaou</a:t>
            </a:r>
            <a:r>
              <a:rPr lang="en-US" sz="2400">
                <a:solidFill>
                  <a:srgbClr val="000000"/>
                </a:solidFill>
                <a:latin typeface="Book Antiqua" pitchFamily="18" charset="0"/>
              </a:rPr>
              <a:t> was a  doctor of Greek origin. </a:t>
            </a:r>
            <a:r>
              <a:rPr lang="en-GB" sz="2400">
                <a:solidFill>
                  <a:srgbClr val="000000"/>
                </a:solidFill>
                <a:latin typeface="Book Antiqua" pitchFamily="18" charset="0"/>
              </a:rPr>
              <a:t>He became known for his invention of the </a:t>
            </a:r>
            <a:r>
              <a:rPr lang="en-GB" sz="2400" b="1">
                <a:solidFill>
                  <a:srgbClr val="000000"/>
                </a:solidFill>
                <a:latin typeface="Book Antiqua" pitchFamily="18" charset="0"/>
              </a:rPr>
              <a:t>Papanikolaou test</a:t>
            </a:r>
            <a:r>
              <a:rPr lang="en-GB" sz="2400">
                <a:solidFill>
                  <a:srgbClr val="000000"/>
                </a:solidFill>
                <a:latin typeface="Book Antiqua" pitchFamily="18" charset="0"/>
              </a:rPr>
              <a:t>(</a:t>
            </a:r>
            <a:r>
              <a:rPr lang="en-GB" sz="2400" u="sng">
                <a:solidFill>
                  <a:srgbClr val="000000"/>
                </a:solidFill>
                <a:latin typeface="Book Antiqua" pitchFamily="18" charset="0"/>
              </a:rPr>
              <a:t> </a:t>
            </a:r>
            <a:r>
              <a:rPr lang="en-GB" sz="2400">
                <a:solidFill>
                  <a:srgbClr val="000000"/>
                </a:solidFill>
                <a:latin typeface="Book Antiqua" pitchFamily="18" charset="0"/>
              </a:rPr>
              <a:t>Pap test</a:t>
            </a:r>
            <a:r>
              <a:rPr lang="en-US" sz="2400">
                <a:solidFill>
                  <a:srgbClr val="000000"/>
                </a:solidFill>
                <a:latin typeface="Book Antiqua" pitchFamily="18" charset="0"/>
              </a:rPr>
              <a:t>)</a:t>
            </a:r>
            <a:r>
              <a:rPr lang="en-GB" sz="2400">
                <a:solidFill>
                  <a:srgbClr val="000000"/>
                </a:solidFill>
                <a:latin typeface="Book Antiqua" pitchFamily="18" charset="0"/>
              </a:rPr>
              <a:t>, which is used worldwide for the detection and prevention of </a:t>
            </a:r>
            <a:r>
              <a:rPr lang="en-GB" sz="2400" u="sng">
                <a:solidFill>
                  <a:srgbClr val="000000"/>
                </a:solidFill>
                <a:latin typeface="Book Antiqua" pitchFamily="18" charset="0"/>
                <a:hlinkClick r:id="rId4" tooltip="Cervical cancer"/>
              </a:rPr>
              <a:t> </a:t>
            </a:r>
            <a:r>
              <a:rPr lang="en-GB" sz="2400">
                <a:solidFill>
                  <a:srgbClr val="000000"/>
                </a:solidFill>
                <a:latin typeface="Book Antiqua" pitchFamily="18" charset="0"/>
              </a:rPr>
              <a:t>cancer in the female reproductive system.</a:t>
            </a:r>
            <a:endParaRPr lang="el-GR" sz="2400">
              <a:solidFill>
                <a:srgbClr val="000000"/>
              </a:solidFill>
              <a:latin typeface="Book Antiqua" pitchFamily="18" charset="0"/>
            </a:endParaRPr>
          </a:p>
          <a:p>
            <a:pPr marL="273050" indent="-273050"/>
            <a:endParaRPr lang="el-GR" sz="2400">
              <a:latin typeface="Book Antiqu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4347"/>
                                        </p:tgtEl>
                                        <p:attrNameLst>
                                          <p:attrName>style.visibility</p:attrName>
                                        </p:attrNameLst>
                                      </p:cBhvr>
                                      <p:to>
                                        <p:strVal val="visible"/>
                                      </p:to>
                                    </p:set>
                                    <p:anim calcmode="lin" valueType="num">
                                      <p:cBhvr>
                                        <p:cTn id="12" dur="1000" fill="hold"/>
                                        <p:tgtEl>
                                          <p:spTgt spid="14347"/>
                                        </p:tgtEl>
                                        <p:attrNameLst>
                                          <p:attrName>ppt_w</p:attrName>
                                        </p:attrNameLst>
                                      </p:cBhvr>
                                      <p:tavLst>
                                        <p:tav tm="0">
                                          <p:val>
                                            <p:strVal val="#ppt_w*0.70"/>
                                          </p:val>
                                        </p:tav>
                                        <p:tav tm="100000">
                                          <p:val>
                                            <p:strVal val="#ppt_w"/>
                                          </p:val>
                                        </p:tav>
                                      </p:tavLst>
                                    </p:anim>
                                    <p:anim calcmode="lin" valueType="num">
                                      <p:cBhvr>
                                        <p:cTn id="13" dur="1000" fill="hold"/>
                                        <p:tgtEl>
                                          <p:spTgt spid="14347"/>
                                        </p:tgtEl>
                                        <p:attrNameLst>
                                          <p:attrName>ppt_h</p:attrName>
                                        </p:attrNameLst>
                                      </p:cBhvr>
                                      <p:tavLst>
                                        <p:tav tm="0">
                                          <p:val>
                                            <p:strVal val="#ppt_h"/>
                                          </p:val>
                                        </p:tav>
                                        <p:tav tm="100000">
                                          <p:val>
                                            <p:strVal val="#ppt_h"/>
                                          </p:val>
                                        </p:tav>
                                      </p:tavLst>
                                    </p:anim>
                                    <p:animEffect transition="in" filter="fade">
                                      <p:cBhvr>
                                        <p:cTn id="14" dur="1000"/>
                                        <p:tgtEl>
                                          <p:spTgt spid="1434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nodeType="withEffect">
                                  <p:stCondLst>
                                    <p:cond delay="0"/>
                                  </p:stCondLst>
                                  <p:childTnLst>
                                    <p:set>
                                      <p:cBhvr>
                                        <p:cTn id="23" dur="1" fill="hold">
                                          <p:stCondLst>
                                            <p:cond delay="0"/>
                                          </p:stCondLst>
                                        </p:cTn>
                                        <p:tgtEl>
                                          <p:spTgt spid="14349"/>
                                        </p:tgtEl>
                                        <p:attrNameLst>
                                          <p:attrName>style.visibility</p:attrName>
                                        </p:attrNameLst>
                                      </p:cBhvr>
                                      <p:to>
                                        <p:strVal val="visible"/>
                                      </p:to>
                                    </p:set>
                                    <p:anim calcmode="lin" valueType="num">
                                      <p:cBhvr>
                                        <p:cTn id="24" dur="1000" fill="hold"/>
                                        <p:tgtEl>
                                          <p:spTgt spid="14349"/>
                                        </p:tgtEl>
                                        <p:attrNameLst>
                                          <p:attrName>ppt_w</p:attrName>
                                        </p:attrNameLst>
                                      </p:cBhvr>
                                      <p:tavLst>
                                        <p:tav tm="0">
                                          <p:val>
                                            <p:strVal val="#ppt_w*0.70"/>
                                          </p:val>
                                        </p:tav>
                                        <p:tav tm="100000">
                                          <p:val>
                                            <p:strVal val="#ppt_w"/>
                                          </p:val>
                                        </p:tav>
                                      </p:tavLst>
                                    </p:anim>
                                    <p:anim calcmode="lin" valueType="num">
                                      <p:cBhvr>
                                        <p:cTn id="25" dur="1000" fill="hold"/>
                                        <p:tgtEl>
                                          <p:spTgt spid="14349"/>
                                        </p:tgtEl>
                                        <p:attrNameLst>
                                          <p:attrName>ppt_h</p:attrName>
                                        </p:attrNameLst>
                                      </p:cBhvr>
                                      <p:tavLst>
                                        <p:tav tm="0">
                                          <p:val>
                                            <p:strVal val="#ppt_h"/>
                                          </p:val>
                                        </p:tav>
                                        <p:tav tm="100000">
                                          <p:val>
                                            <p:strVal val="#ppt_h"/>
                                          </p:val>
                                        </p:tav>
                                      </p:tavLst>
                                    </p:anim>
                                    <p:animEffect transition="in" filter="fade">
                                      <p:cBhvr>
                                        <p:cTn id="26" dur="10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2143125"/>
            <a:ext cx="8229600" cy="1143000"/>
          </a:xfrm>
        </p:spPr>
        <p:txBody>
          <a:bodyPr>
            <a:normAutofit fontScale="90000"/>
          </a:bodyPr>
          <a:lstStyle/>
          <a:p>
            <a:pPr algn="ctr" fontAlgn="auto">
              <a:spcAft>
                <a:spcPts val="0"/>
              </a:spcAft>
              <a:defRPr/>
            </a:pPr>
            <a:r>
              <a:rPr lang="en-US" dirty="0" smtClean="0">
                <a:latin typeface="Book Antiqua" pitchFamily="18" charset="0"/>
              </a:rPr>
              <a:t>Food / Sport / Entertainment</a:t>
            </a:r>
            <a:endParaRPr lang="el-GR" dirty="0">
              <a:latin typeface="Book Antiqua"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28625" y="2500313"/>
            <a:ext cx="8229600" cy="1143000"/>
          </a:xfrm>
        </p:spPr>
        <p:txBody>
          <a:bodyPr>
            <a:normAutofit fontScale="90000"/>
          </a:bodyPr>
          <a:lstStyle/>
          <a:p>
            <a:pPr algn="ctr" fontAlgn="auto">
              <a:spcAft>
                <a:spcPts val="0"/>
              </a:spcAft>
              <a:defRPr/>
            </a:pPr>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 </a:t>
            </a:r>
            <a:br>
              <a:rPr lang="en-US" dirty="0" smtClean="0">
                <a:latin typeface="Book Antiqua" pitchFamily="18" charset="0"/>
              </a:rPr>
            </a:br>
            <a:r>
              <a:rPr lang="en-US" dirty="0" smtClean="0">
                <a:latin typeface="Book Antiqua" pitchFamily="18" charset="0"/>
              </a:rPr>
              <a:t>Population,  Geographical Features &amp; Weather</a:t>
            </a:r>
            <a:endParaRPr lang="el-GR" dirty="0">
              <a:latin typeface="Book Antiqua" pitchFamily="18"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srcRect/>
          <a:stretch>
            <a:fillRect/>
          </a:stretch>
        </p:blipFill>
        <p:spPr>
          <a:xfrm>
            <a:off x="2928938" y="3857625"/>
            <a:ext cx="2900362" cy="2174875"/>
          </a:xfrm>
        </p:spPr>
      </p:pic>
      <p:sp>
        <p:nvSpPr>
          <p:cNvPr id="12289" name="Rectangle 1"/>
          <p:cNvSpPr>
            <a:spLocks noChangeArrowheads="1"/>
          </p:cNvSpPr>
          <p:nvPr/>
        </p:nvSpPr>
        <p:spPr bwMode="auto">
          <a:xfrm>
            <a:off x="500063" y="1285875"/>
            <a:ext cx="7572375" cy="2308225"/>
          </a:xfrm>
          <a:prstGeom prst="rect">
            <a:avLst/>
          </a:prstGeom>
          <a:noFill/>
          <a:ln w="9525">
            <a:noFill/>
            <a:miter lim="800000"/>
            <a:headEnd/>
            <a:tailEnd/>
          </a:ln>
        </p:spPr>
        <p:txBody>
          <a:bodyPr anchor="ctr">
            <a:spAutoFit/>
          </a:bodyPr>
          <a:lstStyle/>
          <a:p>
            <a:r>
              <a:rPr lang="en-US" sz="2400" b="1">
                <a:latin typeface="Book Antiqua" pitchFamily="18" charset="0"/>
                <a:cs typeface="Times New Roman" pitchFamily="18" charset="0"/>
              </a:rPr>
              <a:t>Bean soup</a:t>
            </a:r>
            <a:r>
              <a:rPr lang="en-US" sz="2400">
                <a:latin typeface="Book Antiqua" pitchFamily="18" charset="0"/>
                <a:cs typeface="Times New Roman" pitchFamily="18" charset="0"/>
              </a:rPr>
              <a:t> is Greece’s national dish and belongs to pulses. It is often cooked in winter time. The ingredients for this soup are dry beans, carrots, celery onion, tomato juice, a little salt and pepper and of course olive oil. It is always served warm with some lemon juice. Good appetite!</a:t>
            </a:r>
            <a:endParaRPr lang="en-US" sz="2400">
              <a:latin typeface="Book Antiqua"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blinds(horizontal)">
                                      <p:cBhvr>
                                        <p:cTn id="7" dur="500"/>
                                        <p:tgtEl>
                                          <p:spTgt spid="12289">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allstarbasket.gr"/>
          <p:cNvPicPr>
            <a:picLocks noGrp="1"/>
          </p:cNvPicPr>
          <p:nvPr>
            <p:ph idx="1"/>
          </p:nvPr>
        </p:nvPicPr>
        <p:blipFill>
          <a:blip r:embed="rId2"/>
          <a:srcRect/>
          <a:stretch>
            <a:fillRect/>
          </a:stretch>
        </p:blipFill>
        <p:spPr>
          <a:xfrm>
            <a:off x="571500" y="3643313"/>
            <a:ext cx="2120900" cy="1619250"/>
          </a:xfrm>
        </p:spPr>
      </p:pic>
      <p:pic>
        <p:nvPicPr>
          <p:cNvPr id="5" name="Picture 47" descr="Σαν σήμερα: H Ελλάδα κατέκτησε το χρυσό μετάλλιο στο Eurobasket 2005"/>
          <p:cNvPicPr>
            <a:picLocks noChangeAspect="1" noChangeArrowheads="1"/>
          </p:cNvPicPr>
          <p:nvPr/>
        </p:nvPicPr>
        <p:blipFill>
          <a:blip r:embed="rId3"/>
          <a:srcRect/>
          <a:stretch>
            <a:fillRect/>
          </a:stretch>
        </p:blipFill>
        <p:spPr bwMode="auto">
          <a:xfrm>
            <a:off x="6000750" y="3500438"/>
            <a:ext cx="2573338" cy="2106612"/>
          </a:xfrm>
          <a:prstGeom prst="rect">
            <a:avLst/>
          </a:prstGeom>
          <a:noFill/>
          <a:ln w="9525">
            <a:noFill/>
            <a:miter lim="800000"/>
            <a:headEnd/>
            <a:tailEnd/>
          </a:ln>
        </p:spPr>
      </p:pic>
      <p:pic>
        <p:nvPicPr>
          <p:cNvPr id="6" name="Picture 54" descr="https://www.pressing.gr/images/EIKONES/athlitika/1.jpg"/>
          <p:cNvPicPr>
            <a:picLocks noChangeAspect="1" noChangeArrowheads="1"/>
          </p:cNvPicPr>
          <p:nvPr/>
        </p:nvPicPr>
        <p:blipFill>
          <a:blip r:embed="rId4"/>
          <a:srcRect/>
          <a:stretch>
            <a:fillRect/>
          </a:stretch>
        </p:blipFill>
        <p:spPr bwMode="auto">
          <a:xfrm>
            <a:off x="3143250" y="3786188"/>
            <a:ext cx="2303463" cy="1295400"/>
          </a:xfrm>
          <a:prstGeom prst="rect">
            <a:avLst/>
          </a:prstGeom>
          <a:noFill/>
          <a:ln w="9525">
            <a:noFill/>
            <a:miter lim="800000"/>
            <a:headEnd/>
            <a:tailEnd/>
          </a:ln>
        </p:spPr>
      </p:pic>
      <p:sp>
        <p:nvSpPr>
          <p:cNvPr id="11265" name="Rectangle 1"/>
          <p:cNvSpPr>
            <a:spLocks noChangeArrowheads="1"/>
          </p:cNvSpPr>
          <p:nvPr/>
        </p:nvSpPr>
        <p:spPr bwMode="auto">
          <a:xfrm>
            <a:off x="642938" y="1214438"/>
            <a:ext cx="7235825" cy="1570037"/>
          </a:xfrm>
          <a:prstGeom prst="rect">
            <a:avLst/>
          </a:prstGeom>
          <a:noFill/>
          <a:ln w="9525">
            <a:noFill/>
            <a:miter lim="800000"/>
            <a:headEnd/>
            <a:tailEnd/>
          </a:ln>
        </p:spPr>
        <p:txBody>
          <a:bodyPr anchor="ctr">
            <a:spAutoFit/>
          </a:bodyPr>
          <a:lstStyle/>
          <a:p>
            <a:r>
              <a:rPr lang="en-US" sz="2400">
                <a:latin typeface="Book Antiqua" pitchFamily="18" charset="0"/>
                <a:cs typeface="Times New Roman" pitchFamily="18" charset="0"/>
              </a:rPr>
              <a:t>The </a:t>
            </a:r>
            <a:r>
              <a:rPr lang="en-US" sz="2400" b="1">
                <a:latin typeface="Book Antiqua" pitchFamily="18" charset="0"/>
                <a:cs typeface="Times New Roman" pitchFamily="18" charset="0"/>
              </a:rPr>
              <a:t>National basketball team</a:t>
            </a:r>
            <a:r>
              <a:rPr lang="en-US" sz="2400">
                <a:latin typeface="Book Antiqua" pitchFamily="18" charset="0"/>
                <a:cs typeface="Times New Roman" pitchFamily="18" charset="0"/>
              </a:rPr>
              <a:t> of Greece won the European championship twice, in 1987 and in 2005.</a:t>
            </a:r>
            <a:endParaRPr lang="el-GR" sz="2400">
              <a:latin typeface="Book Antiqua" pitchFamily="18" charset="0"/>
            </a:endParaRPr>
          </a:p>
          <a:p>
            <a:pPr eaLnBrk="0" hangingPunct="0"/>
            <a:r>
              <a:rPr lang="en-US" sz="2400">
                <a:latin typeface="Book Antiqua" pitchFamily="18" charset="0"/>
                <a:cs typeface="Times New Roman" pitchFamily="18" charset="0"/>
              </a:rPr>
              <a:t>Greece’s representative </a:t>
            </a:r>
            <a:r>
              <a:rPr lang="en-US" sz="2400" b="1">
                <a:latin typeface="Book Antiqua" pitchFamily="18" charset="0"/>
                <a:cs typeface="Times New Roman" pitchFamily="18" charset="0"/>
              </a:rPr>
              <a:t>football team</a:t>
            </a:r>
            <a:r>
              <a:rPr lang="en-US" sz="2400">
                <a:latin typeface="Book Antiqua" pitchFamily="18" charset="0"/>
                <a:cs typeface="Times New Roman" pitchFamily="18" charset="0"/>
              </a:rPr>
              <a:t> stepped on the throne of Europe in 2004.</a:t>
            </a:r>
            <a:endParaRPr lang="en-US" sz="2400">
              <a:latin typeface="Book Antiqua"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1"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arn(inHorizontal)">
                                      <p:cBhvr>
                                        <p:cTn id="7" dur="500"/>
                                        <p:tgtEl>
                                          <p:spTgt spid="11265"/>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par>
                          <p:cTn id="12" fill="hold">
                            <p:stCondLst>
                              <p:cond delay="1000"/>
                            </p:stCondLst>
                            <p:childTnLst>
                              <p:par>
                                <p:cTn id="13" presetID="16" presetClass="entr" presetSubtype="2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Horizontal)">
                                      <p:cBhvr>
                                        <p:cTn id="15" dur="500"/>
                                        <p:tgtEl>
                                          <p:spTgt spid="6"/>
                                        </p:tgtEl>
                                      </p:cBhvr>
                                    </p:animEffect>
                                  </p:childTnLst>
                                </p:cTn>
                              </p:par>
                            </p:childTnLst>
                          </p:cTn>
                        </p:par>
                        <p:par>
                          <p:cTn id="16" fill="hold">
                            <p:stCondLst>
                              <p:cond delay="1500"/>
                            </p:stCondLst>
                            <p:childTnLst>
                              <p:par>
                                <p:cTn id="17" presetID="16" presetClass="entr" presetSubtype="2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1" descr="ΣΤΕΦΑΝΟΣ ΤΣΙΤΣΙΠΑΣ | eirinika.gr"/>
          <p:cNvPicPr>
            <a:picLocks noGrp="1"/>
          </p:cNvPicPr>
          <p:nvPr>
            <p:ph idx="1"/>
          </p:nvPr>
        </p:nvPicPr>
        <p:blipFill>
          <a:blip r:embed="rId2"/>
          <a:srcRect/>
          <a:stretch>
            <a:fillRect/>
          </a:stretch>
        </p:blipFill>
        <p:spPr>
          <a:xfrm>
            <a:off x="5143500" y="4286250"/>
            <a:ext cx="3552825" cy="2044700"/>
          </a:xfrm>
        </p:spPr>
      </p:pic>
      <p:pic>
        <p:nvPicPr>
          <p:cNvPr id="5" name="Picture 61" descr="779125-e2.jpg - Trelokouneli.gr"/>
          <p:cNvPicPr>
            <a:picLocks noChangeAspect="1" noChangeArrowheads="1"/>
          </p:cNvPicPr>
          <p:nvPr/>
        </p:nvPicPr>
        <p:blipFill>
          <a:blip r:embed="rId3"/>
          <a:srcRect/>
          <a:stretch>
            <a:fillRect/>
          </a:stretch>
        </p:blipFill>
        <p:spPr bwMode="auto">
          <a:xfrm>
            <a:off x="6143625" y="571500"/>
            <a:ext cx="2351088" cy="3455988"/>
          </a:xfrm>
          <a:prstGeom prst="rect">
            <a:avLst/>
          </a:prstGeom>
          <a:noFill/>
          <a:ln w="9525">
            <a:noFill/>
            <a:miter lim="800000"/>
            <a:headEnd/>
            <a:tailEnd/>
          </a:ln>
        </p:spPr>
      </p:pic>
      <p:sp>
        <p:nvSpPr>
          <p:cNvPr id="10241" name="Rectangle 1"/>
          <p:cNvSpPr>
            <a:spLocks noChangeArrowheads="1"/>
          </p:cNvSpPr>
          <p:nvPr/>
        </p:nvSpPr>
        <p:spPr bwMode="auto">
          <a:xfrm>
            <a:off x="500063" y="1071563"/>
            <a:ext cx="5143500" cy="1938337"/>
          </a:xfrm>
          <a:prstGeom prst="rect">
            <a:avLst/>
          </a:prstGeom>
          <a:noFill/>
          <a:ln w="9525">
            <a:noFill/>
            <a:miter lim="800000"/>
            <a:headEnd/>
            <a:tailEnd/>
          </a:ln>
        </p:spPr>
        <p:txBody>
          <a:bodyPr anchor="ctr">
            <a:spAutoFit/>
          </a:bodyPr>
          <a:lstStyle/>
          <a:p>
            <a:r>
              <a:rPr lang="el-GR" sz="2400">
                <a:solidFill>
                  <a:srgbClr val="000000"/>
                </a:solidFill>
                <a:latin typeface="Book Antiqua" pitchFamily="18" charset="0"/>
                <a:ea typeface="Times New Roman" pitchFamily="18" charset="0"/>
                <a:cs typeface="Tunga" pitchFamily="34" charset="0"/>
              </a:rPr>
              <a:t>Giannis Antetokounmpo – an NBA basketbal player</a:t>
            </a:r>
            <a:r>
              <a:rPr lang="en-US" sz="2400">
                <a:solidFill>
                  <a:srgbClr val="000000"/>
                </a:solidFill>
                <a:latin typeface="Book Antiqua" pitchFamily="18" charset="0"/>
                <a:ea typeface="Times New Roman" pitchFamily="18" charset="0"/>
                <a:cs typeface="Tunga" pitchFamily="34" charset="0"/>
              </a:rPr>
              <a:t> – Milwaukee Bucks</a:t>
            </a:r>
            <a:r>
              <a:rPr lang="el-GR" sz="2400">
                <a:solidFill>
                  <a:srgbClr val="000000"/>
                </a:solidFill>
                <a:latin typeface="Book Antiqua" pitchFamily="18" charset="0"/>
                <a:ea typeface="Times New Roman" pitchFamily="18" charset="0"/>
                <a:cs typeface="Tunga" pitchFamily="34" charset="0"/>
              </a:rPr>
              <a:t>-has been  an MVP (Most Valuable Player) for two consecutive  years</a:t>
            </a:r>
            <a:r>
              <a:rPr lang="en-US" sz="2400">
                <a:solidFill>
                  <a:srgbClr val="000000"/>
                </a:solidFill>
                <a:latin typeface="Book Antiqua" pitchFamily="18" charset="0"/>
                <a:ea typeface="Times New Roman" pitchFamily="18" charset="0"/>
                <a:cs typeface="Tunga" pitchFamily="34" charset="0"/>
              </a:rPr>
              <a:t> (2019 &amp; 2020)</a:t>
            </a:r>
            <a:r>
              <a:rPr lang="el-GR" sz="2400">
                <a:solidFill>
                  <a:srgbClr val="000000"/>
                </a:solidFill>
                <a:latin typeface="Book Antiqua" pitchFamily="18" charset="0"/>
                <a:ea typeface="Times New Roman" pitchFamily="18" charset="0"/>
                <a:cs typeface="Tunga" pitchFamily="34" charset="0"/>
              </a:rPr>
              <a:t>.</a:t>
            </a:r>
            <a:endParaRPr lang="el-GR" sz="2400">
              <a:latin typeface="Book Antiqua" pitchFamily="18" charset="0"/>
              <a:ea typeface="Times New Roman" pitchFamily="18" charset="0"/>
              <a:cs typeface="Tunga" pitchFamily="34" charset="0"/>
            </a:endParaRPr>
          </a:p>
        </p:txBody>
      </p:sp>
      <p:sp>
        <p:nvSpPr>
          <p:cNvPr id="6" name="5 - TextBox"/>
          <p:cNvSpPr txBox="1">
            <a:spLocks noChangeArrowheads="1"/>
          </p:cNvSpPr>
          <p:nvPr/>
        </p:nvSpPr>
        <p:spPr bwMode="auto">
          <a:xfrm>
            <a:off x="500063" y="4572000"/>
            <a:ext cx="4643437" cy="1570038"/>
          </a:xfrm>
          <a:prstGeom prst="rect">
            <a:avLst/>
          </a:prstGeom>
          <a:noFill/>
          <a:ln w="9525">
            <a:noFill/>
            <a:miter lim="800000"/>
            <a:headEnd/>
            <a:tailEnd/>
          </a:ln>
        </p:spPr>
        <p:txBody>
          <a:bodyPr>
            <a:spAutoFit/>
          </a:bodyPr>
          <a:lstStyle/>
          <a:p>
            <a:r>
              <a:rPr lang="el-GR" sz="2400">
                <a:solidFill>
                  <a:srgbClr val="000000"/>
                </a:solidFill>
                <a:latin typeface="Book Antiqua" pitchFamily="18" charset="0"/>
                <a:ea typeface="Times New Roman" pitchFamily="18" charset="0"/>
                <a:cs typeface="Tunga" pitchFamily="34" charset="0"/>
              </a:rPr>
              <a:t>Stefanos Tsitsipas is, at the moment, one of the top five tennis players in the world.</a:t>
            </a:r>
            <a:endParaRPr lang="el-GR" sz="2400">
              <a:latin typeface="Book Antiqua" pitchFamily="18" charset="0"/>
              <a:ea typeface="Times New Roman" pitchFamily="18" charset="0"/>
              <a:cs typeface="Tunga" pitchFamily="34" charset="0"/>
            </a:endParaRPr>
          </a:p>
          <a:p>
            <a:endParaRPr lang="el-GR" sz="2400">
              <a:latin typeface="Constantia" pitchFamily="18" charset="0"/>
              <a:ea typeface="Times New Roman" pitchFamily="18" charset="0"/>
              <a:cs typeface="Tunga"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checkerboard(across)">
                                      <p:cBhvr>
                                        <p:cTn id="7" dur="500"/>
                                        <p:tgtEl>
                                          <p:spTgt spid="10241"/>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1143000"/>
            <a:ext cx="4857750" cy="1428750"/>
          </a:xfrm>
        </p:spPr>
        <p:txBody>
          <a:bodyPr/>
          <a:lstStyle/>
          <a:p>
            <a:r>
              <a:rPr lang="en-US" b="1" smtClean="0">
                <a:latin typeface="Book Antiqua" pitchFamily="18" charset="0"/>
              </a:rPr>
              <a:t>“Tsamikos” </a:t>
            </a:r>
            <a:r>
              <a:rPr lang="en-US" smtClean="0">
                <a:latin typeface="Book Antiqua" pitchFamily="18" charset="0"/>
              </a:rPr>
              <a:t>is one of the most characteristic traditional dances of Greece.</a:t>
            </a:r>
            <a:endParaRPr lang="el-GR" smtClean="0">
              <a:latin typeface="Book Antiqua" pitchFamily="18" charset="0"/>
            </a:endParaRPr>
          </a:p>
          <a:p>
            <a:pPr>
              <a:buFont typeface="Wingdings 2" pitchFamily="18" charset="2"/>
              <a:buNone/>
            </a:pPr>
            <a:endParaRPr lang="el-GR" smtClean="0">
              <a:latin typeface="Book Antiqua" pitchFamily="18" charset="0"/>
            </a:endParaRPr>
          </a:p>
        </p:txBody>
      </p:sp>
      <p:pic>
        <p:nvPicPr>
          <p:cNvPr id="9219" name="Picture 3" descr="Τσάμικος. Ο λεβέντικος χορός των Ελλήνων! (video)"/>
          <p:cNvPicPr>
            <a:picLocks noChangeAspect="1" noChangeArrowheads="1"/>
          </p:cNvPicPr>
          <p:nvPr/>
        </p:nvPicPr>
        <p:blipFill>
          <a:blip r:embed="rId2"/>
          <a:srcRect/>
          <a:stretch>
            <a:fillRect/>
          </a:stretch>
        </p:blipFill>
        <p:spPr bwMode="auto">
          <a:xfrm>
            <a:off x="5057775" y="785813"/>
            <a:ext cx="3943350" cy="2133600"/>
          </a:xfrm>
          <a:prstGeom prst="rect">
            <a:avLst/>
          </a:prstGeom>
          <a:noFill/>
          <a:ln w="9525">
            <a:noFill/>
            <a:miter lim="800000"/>
            <a:headEnd/>
            <a:tailEnd/>
          </a:ln>
        </p:spPr>
      </p:pic>
      <p:pic>
        <p:nvPicPr>
          <p:cNvPr id="9221" name="Picture 5" descr="συρτάκι - ΕΛΕΥΘΕΡΙΑ Online"/>
          <p:cNvPicPr>
            <a:picLocks noChangeAspect="1" noChangeArrowheads="1"/>
          </p:cNvPicPr>
          <p:nvPr/>
        </p:nvPicPr>
        <p:blipFill>
          <a:blip r:embed="rId3"/>
          <a:srcRect/>
          <a:stretch>
            <a:fillRect/>
          </a:stretch>
        </p:blipFill>
        <p:spPr bwMode="auto">
          <a:xfrm>
            <a:off x="5143500" y="3429000"/>
            <a:ext cx="3590925" cy="2508250"/>
          </a:xfrm>
          <a:prstGeom prst="rect">
            <a:avLst/>
          </a:prstGeom>
          <a:noFill/>
          <a:ln w="9525">
            <a:noFill/>
            <a:miter lim="800000"/>
            <a:headEnd/>
            <a:tailEnd/>
          </a:ln>
        </p:spPr>
      </p:pic>
      <p:sp>
        <p:nvSpPr>
          <p:cNvPr id="6" name="5 - TextBox"/>
          <p:cNvSpPr txBox="1"/>
          <p:nvPr/>
        </p:nvSpPr>
        <p:spPr>
          <a:xfrm>
            <a:off x="285750" y="3429000"/>
            <a:ext cx="4857750" cy="2770188"/>
          </a:xfrm>
          <a:prstGeom prst="rect">
            <a:avLst/>
          </a:prstGeom>
          <a:noFill/>
        </p:spPr>
        <p:txBody>
          <a:bodyPr>
            <a:spAutoFit/>
          </a:bodyPr>
          <a:lstStyle/>
          <a:p>
            <a:pPr marL="274320" indent="-274320" fontAlgn="auto">
              <a:spcBef>
                <a:spcPct val="20000"/>
              </a:spcBef>
              <a:spcAft>
                <a:spcPts val="0"/>
              </a:spcAft>
              <a:buClr>
                <a:srgbClr val="0BD0D9"/>
              </a:buClr>
              <a:buSzPct val="95000"/>
              <a:buFont typeface="Wingdings 2"/>
              <a:buChar char=""/>
              <a:defRPr/>
            </a:pPr>
            <a:r>
              <a:rPr lang="en-US" sz="2600" b="1" dirty="0">
                <a:solidFill>
                  <a:prstClr val="black"/>
                </a:solidFill>
                <a:latin typeface="Book Antiqua" pitchFamily="18" charset="0"/>
                <a:cs typeface="+mn-cs"/>
              </a:rPr>
              <a:t>“</a:t>
            </a:r>
            <a:r>
              <a:rPr lang="en-US" sz="2600" b="1" dirty="0" err="1">
                <a:solidFill>
                  <a:prstClr val="black"/>
                </a:solidFill>
                <a:latin typeface="Book Antiqua" pitchFamily="18" charset="0"/>
                <a:cs typeface="+mn-cs"/>
              </a:rPr>
              <a:t>Syrtaki</a:t>
            </a:r>
            <a:r>
              <a:rPr lang="en-US" sz="2600" b="1" dirty="0">
                <a:solidFill>
                  <a:prstClr val="black"/>
                </a:solidFill>
                <a:latin typeface="Book Antiqua" pitchFamily="18" charset="0"/>
                <a:cs typeface="+mn-cs"/>
              </a:rPr>
              <a:t>” </a:t>
            </a:r>
            <a:r>
              <a:rPr lang="en-US" sz="2600" dirty="0">
                <a:solidFill>
                  <a:prstClr val="black"/>
                </a:solidFill>
                <a:latin typeface="Book Antiqua" pitchFamily="18" charset="0"/>
                <a:cs typeface="+mn-cs"/>
              </a:rPr>
              <a:t>is a modern Greek dance. It became famous from the movie “Zorbas” as well as the great musical work of the well-known music composer </a:t>
            </a:r>
            <a:r>
              <a:rPr lang="en-US" sz="2600" dirty="0" err="1">
                <a:solidFill>
                  <a:prstClr val="black"/>
                </a:solidFill>
                <a:latin typeface="Book Antiqua" pitchFamily="18" charset="0"/>
                <a:cs typeface="+mn-cs"/>
              </a:rPr>
              <a:t>Mikis</a:t>
            </a:r>
            <a:r>
              <a:rPr lang="en-US" sz="2600" dirty="0">
                <a:solidFill>
                  <a:prstClr val="black"/>
                </a:solidFill>
                <a:latin typeface="Book Antiqua" pitchFamily="18" charset="0"/>
                <a:cs typeface="+mn-cs"/>
              </a:rPr>
              <a:t> </a:t>
            </a:r>
            <a:r>
              <a:rPr lang="en-US" sz="2600" dirty="0" err="1">
                <a:solidFill>
                  <a:prstClr val="black"/>
                </a:solidFill>
                <a:latin typeface="Book Antiqua" pitchFamily="18" charset="0"/>
                <a:cs typeface="+mn-cs"/>
              </a:rPr>
              <a:t>Theodorakis</a:t>
            </a:r>
            <a:r>
              <a:rPr lang="en-US" sz="2600" dirty="0">
                <a:solidFill>
                  <a:prstClr val="black"/>
                </a:solidFill>
                <a:latin typeface="Book Antiqua" pitchFamily="18" charset="0"/>
                <a:cs typeface="+mn-cs"/>
              </a:rPr>
              <a:t>.</a:t>
            </a:r>
            <a:endParaRPr lang="el-GR" sz="2600" dirty="0">
              <a:solidFill>
                <a:prstClr val="black"/>
              </a:solidFill>
              <a:latin typeface="Book Antiqua" pitchFamily="18" charset="0"/>
              <a:cs typeface="+mn-cs"/>
            </a:endParaRPr>
          </a:p>
          <a:p>
            <a:pPr fontAlgn="auto">
              <a:spcBef>
                <a:spcPts val="0"/>
              </a:spcBef>
              <a:spcAft>
                <a:spcPts val="0"/>
              </a:spcAft>
              <a:defRPr/>
            </a:pPr>
            <a:endParaRPr lang="el-GR" dirty="0">
              <a:latin typeface="Book Antiqua" pitchFamily="18" charset="0"/>
              <a:cs typeface="+mn-cs"/>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box(in)">
                                      <p:cBhvr>
                                        <p:cTn id="10" dur="1000"/>
                                        <p:tgtEl>
                                          <p:spTgt spid="921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1000"/>
                                        <p:tgtEl>
                                          <p:spTgt spid="6"/>
                                        </p:tgtEl>
                                      </p:cBhvr>
                                    </p:animEffect>
                                  </p:childTnLst>
                                </p:cTn>
                              </p:par>
                              <p:par>
                                <p:cTn id="16" presetID="4" presetClass="entr" presetSubtype="16" fill="hold" nodeType="withEffect">
                                  <p:stCondLst>
                                    <p:cond delay="0"/>
                                  </p:stCondLst>
                                  <p:childTnLst>
                                    <p:set>
                                      <p:cBhvr>
                                        <p:cTn id="17" dur="1" fill="hold">
                                          <p:stCondLst>
                                            <p:cond delay="0"/>
                                          </p:stCondLst>
                                        </p:cTn>
                                        <p:tgtEl>
                                          <p:spTgt spid="9221"/>
                                        </p:tgtEl>
                                        <p:attrNameLst>
                                          <p:attrName>style.visibility</p:attrName>
                                        </p:attrNameLst>
                                      </p:cBhvr>
                                      <p:to>
                                        <p:strVal val="visible"/>
                                      </p:to>
                                    </p:set>
                                    <p:animEffect transition="in" filter="box(in)">
                                      <p:cBhvr>
                                        <p:cTn id="18"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88" y="2357438"/>
            <a:ext cx="8229600" cy="1143000"/>
          </a:xfrm>
        </p:spPr>
        <p:txBody>
          <a:bodyPr>
            <a:normAutofit fontScale="90000"/>
          </a:bodyPr>
          <a:lstStyle/>
          <a:p>
            <a:pPr algn="ctr" fontAlgn="auto">
              <a:spcAft>
                <a:spcPts val="0"/>
              </a:spcAft>
              <a:defRPr/>
            </a:pPr>
            <a:r>
              <a:rPr lang="en-US" dirty="0" smtClean="0">
                <a:latin typeface="Book Antiqua" pitchFamily="18" charset="0"/>
              </a:rPr>
              <a:t>Famous Folktales, Myths &amp; Legends</a:t>
            </a:r>
            <a:endParaRPr lang="el-GR" dirty="0">
              <a:latin typeface="Book Antiqua"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88" y="1143000"/>
            <a:ext cx="8229600" cy="1143000"/>
          </a:xfrm>
        </p:spPr>
        <p:txBody>
          <a:bodyPr/>
          <a:lstStyle/>
          <a:p>
            <a:r>
              <a:rPr lang="en-US" smtClean="0">
                <a:latin typeface="Book Antiqua" pitchFamily="18" charset="0"/>
              </a:rPr>
              <a:t>Ancient Greeks worshipped their gods who lived on the highest mountain in Greece, </a:t>
            </a:r>
            <a:r>
              <a:rPr lang="en-US" b="1" smtClean="0">
                <a:latin typeface="Book Antiqua" pitchFamily="18" charset="0"/>
              </a:rPr>
              <a:t>Olympos</a:t>
            </a:r>
            <a:r>
              <a:rPr lang="en-US" smtClean="0">
                <a:latin typeface="Book Antiqua" pitchFamily="18" charset="0"/>
              </a:rPr>
              <a:t>.</a:t>
            </a:r>
            <a:endParaRPr lang="el-GR" smtClean="0">
              <a:latin typeface="Book Antiqua" pitchFamily="18" charset="0"/>
            </a:endParaRPr>
          </a:p>
          <a:p>
            <a:pPr>
              <a:buFont typeface="Wingdings 2" pitchFamily="18" charset="2"/>
              <a:buNone/>
            </a:pPr>
            <a:endParaRPr lang="el-GR" smtClean="0"/>
          </a:p>
        </p:txBody>
      </p:sp>
      <p:pic>
        <p:nvPicPr>
          <p:cNvPr id="7170" name="Picture 2" descr="Οι 12 Θεοί του Ολύμπου - ΗΛΕΚΤΡΟΝΙΚΗ ΔΙΔΑΣΚΑΛΙΑ"/>
          <p:cNvPicPr>
            <a:picLocks noChangeAspect="1" noChangeArrowheads="1"/>
          </p:cNvPicPr>
          <p:nvPr/>
        </p:nvPicPr>
        <p:blipFill>
          <a:blip r:embed="rId2"/>
          <a:srcRect/>
          <a:stretch>
            <a:fillRect/>
          </a:stretch>
        </p:blipFill>
        <p:spPr bwMode="auto">
          <a:xfrm>
            <a:off x="571500" y="2714625"/>
            <a:ext cx="3646488" cy="2395538"/>
          </a:xfrm>
          <a:prstGeom prst="rect">
            <a:avLst/>
          </a:prstGeom>
          <a:noFill/>
          <a:ln w="9525">
            <a:noFill/>
            <a:miter lim="800000"/>
            <a:headEnd/>
            <a:tailEnd/>
          </a:ln>
        </p:spPr>
      </p:pic>
      <p:pic>
        <p:nvPicPr>
          <p:cNvPr id="7172" name="Picture 4" descr="Τεστ - Μπορείς να αναγνωρίσεις τους 12 θεούς τους Ολύμπου;"/>
          <p:cNvPicPr>
            <a:picLocks noChangeAspect="1" noChangeArrowheads="1"/>
          </p:cNvPicPr>
          <p:nvPr/>
        </p:nvPicPr>
        <p:blipFill>
          <a:blip r:embed="rId3"/>
          <a:srcRect/>
          <a:stretch>
            <a:fillRect/>
          </a:stretch>
        </p:blipFill>
        <p:spPr bwMode="auto">
          <a:xfrm>
            <a:off x="4572000" y="3000375"/>
            <a:ext cx="3689350" cy="184467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circle(in)">
                                      <p:cBhvr>
                                        <p:cTn id="11" dur="2000"/>
                                        <p:tgtEl>
                                          <p:spTgt spid="7170"/>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circle(in)">
                                      <p:cBhvr>
                                        <p:cTn id="15"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63" y="1000125"/>
            <a:ext cx="8229600" cy="3098800"/>
          </a:xfrm>
        </p:spPr>
        <p:txBody>
          <a:bodyPr/>
          <a:lstStyle/>
          <a:p>
            <a:r>
              <a:rPr lang="en-US" smtClean="0">
                <a:latin typeface="Book Antiqua" pitchFamily="18" charset="0"/>
              </a:rPr>
              <a:t>In the myths and legends of the ancient Greek people, </a:t>
            </a:r>
            <a:r>
              <a:rPr lang="en-US" b="1" smtClean="0">
                <a:latin typeface="Book Antiqua" pitchFamily="18" charset="0"/>
              </a:rPr>
              <a:t>Hercules and Jason </a:t>
            </a:r>
            <a:r>
              <a:rPr lang="en-US" smtClean="0">
                <a:latin typeface="Book Antiqua" pitchFamily="18" charset="0"/>
              </a:rPr>
              <a:t>hold an important place. The first one because of his supernatural powers and the second for his trip in the quest for the “Golden Fleece” which began from our city, Volos.</a:t>
            </a:r>
            <a:endParaRPr lang="el-GR" smtClean="0">
              <a:latin typeface="Book Antiqua" pitchFamily="18" charset="0"/>
            </a:endParaRPr>
          </a:p>
          <a:p>
            <a:endParaRPr lang="el-GR" smtClean="0"/>
          </a:p>
        </p:txBody>
      </p:sp>
      <p:pic>
        <p:nvPicPr>
          <p:cNvPr id="6146" name="Picture 2" descr="Ηρακλής: Οι μυστικές εκστρατείες του μεγίστου των Ελλήνων Ηρώων -  Διαδραστικά"/>
          <p:cNvPicPr>
            <a:picLocks noChangeAspect="1" noChangeArrowheads="1"/>
          </p:cNvPicPr>
          <p:nvPr/>
        </p:nvPicPr>
        <p:blipFill>
          <a:blip r:embed="rId2"/>
          <a:srcRect/>
          <a:stretch>
            <a:fillRect/>
          </a:stretch>
        </p:blipFill>
        <p:spPr bwMode="auto">
          <a:xfrm>
            <a:off x="1071563" y="3714750"/>
            <a:ext cx="2276475" cy="2287588"/>
          </a:xfrm>
          <a:prstGeom prst="rect">
            <a:avLst/>
          </a:prstGeom>
          <a:noFill/>
          <a:ln w="9525">
            <a:noFill/>
            <a:miter lim="800000"/>
            <a:headEnd/>
            <a:tailEnd/>
          </a:ln>
        </p:spPr>
      </p:pic>
      <p:pic>
        <p:nvPicPr>
          <p:cNvPr id="6148" name="Picture 4" descr="Τελικά υπήρξε χρυσόμαλλο δέρας! Ο μύθος του Ιάσονα και των Αργοναυτών ίσως  βασίζεται σε μια αληθινή αποστολή των αρχαίων με σκοπό να μάθουν τα μυστικά  της εξόρυξης χρυσού - ΜΗΧΑΝΗ ΤΟΥ ΧΡΟΝΟΥ"/>
          <p:cNvPicPr>
            <a:picLocks noChangeAspect="1" noChangeArrowheads="1"/>
          </p:cNvPicPr>
          <p:nvPr/>
        </p:nvPicPr>
        <p:blipFill>
          <a:blip r:embed="rId3"/>
          <a:srcRect/>
          <a:stretch>
            <a:fillRect/>
          </a:stretch>
        </p:blipFill>
        <p:spPr bwMode="auto">
          <a:xfrm>
            <a:off x="4000500" y="3429000"/>
            <a:ext cx="4716463" cy="287337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2000"/>
                                        <p:tgtEl>
                                          <p:spTgt spid="6146"/>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circle(in)">
                                      <p:cBhvr>
                                        <p:cTn id="1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625" y="1357313"/>
            <a:ext cx="7215188" cy="2143125"/>
          </a:xfrm>
        </p:spPr>
        <p:txBody>
          <a:bodyPr/>
          <a:lstStyle/>
          <a:p>
            <a:r>
              <a:rPr lang="en-US" smtClean="0">
                <a:latin typeface="Book Antiqua" pitchFamily="18" charset="0"/>
              </a:rPr>
              <a:t>The greatest storyteller and fable maker of Greece is </a:t>
            </a:r>
            <a:r>
              <a:rPr lang="en-US" b="1" smtClean="0">
                <a:latin typeface="Book Antiqua" pitchFamily="18" charset="0"/>
              </a:rPr>
              <a:t>Aesop</a:t>
            </a:r>
            <a:r>
              <a:rPr lang="en-US" smtClean="0">
                <a:latin typeface="Book Antiqua" pitchFamily="18" charset="0"/>
              </a:rPr>
              <a:t>. His fables not only amuse but also teach children from the ancient times until today.</a:t>
            </a:r>
            <a:endParaRPr lang="el-GR" smtClean="0">
              <a:latin typeface="Book Antiqua" pitchFamily="18" charset="0"/>
            </a:endParaRPr>
          </a:p>
          <a:p>
            <a:pPr>
              <a:buFont typeface="Wingdings 2" pitchFamily="18" charset="2"/>
              <a:buNone/>
            </a:pPr>
            <a:endParaRPr lang="el-GR" smtClean="0">
              <a:latin typeface="Book Antiqua" pitchFamily="18" charset="0"/>
            </a:endParaRPr>
          </a:p>
          <a:p>
            <a:endParaRPr lang="el-GR" smtClean="0">
              <a:latin typeface="Book Antiqua" pitchFamily="18" charset="0"/>
            </a:endParaRPr>
          </a:p>
        </p:txBody>
      </p:sp>
      <p:pic>
        <p:nvPicPr>
          <p:cNvPr id="5122" name="Picture 2" descr="Αίσωπος - βιογραφία"/>
          <p:cNvPicPr>
            <a:picLocks noChangeAspect="1" noChangeArrowheads="1"/>
          </p:cNvPicPr>
          <p:nvPr/>
        </p:nvPicPr>
        <p:blipFill>
          <a:blip r:embed="rId2"/>
          <a:srcRect/>
          <a:stretch>
            <a:fillRect/>
          </a:stretch>
        </p:blipFill>
        <p:spPr bwMode="auto">
          <a:xfrm>
            <a:off x="5357813" y="2857500"/>
            <a:ext cx="1981200" cy="28575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ircle(in)">
                                      <p:cBhvr>
                                        <p:cTn id="11"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1928813"/>
            <a:ext cx="8229600" cy="1143000"/>
          </a:xfrm>
        </p:spPr>
        <p:txBody>
          <a:bodyPr/>
          <a:lstStyle/>
          <a:p>
            <a:pPr algn="ctr"/>
            <a:r>
              <a:rPr lang="en-US" smtClean="0">
                <a:latin typeface="Book Antiqua" pitchFamily="18" charset="0"/>
              </a:rPr>
              <a:t>Other interesting facts</a:t>
            </a:r>
            <a:endParaRPr lang="el-GR" smtClean="0">
              <a:latin typeface="Book Antiqua" pitchFamily="18" charset="0"/>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500" y="1000125"/>
            <a:ext cx="8229600" cy="1428750"/>
          </a:xfrm>
        </p:spPr>
        <p:txBody>
          <a:bodyPr/>
          <a:lstStyle/>
          <a:p>
            <a:r>
              <a:rPr lang="el-GR" sz="2400" smtClean="0">
                <a:latin typeface="Book Antiqua" pitchFamily="18" charset="0"/>
              </a:rPr>
              <a:t>The Olympic Games originate in Greece. In the modern times, they were relived in 1896.The first modern Olympics took place in Athens and then again  in 2004.</a:t>
            </a:r>
            <a:br>
              <a:rPr lang="el-GR" sz="2400" smtClean="0">
                <a:latin typeface="Book Antiqua" pitchFamily="18" charset="0"/>
              </a:rPr>
            </a:br>
            <a:endParaRPr lang="el-GR" sz="2400" smtClean="0">
              <a:latin typeface="Book Antiqua" pitchFamily="18" charset="0"/>
            </a:endParaRPr>
          </a:p>
        </p:txBody>
      </p:sp>
      <p:sp>
        <p:nvSpPr>
          <p:cNvPr id="52226" name="AutoShape 5" descr="Ολυμπιακοί Αγώνες Αθήνα 2004: Σαν σήμερα πραγματοποιήθηκε η τελετή έναρξης  15 χρόνια πριν | Check In Cypru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atin typeface="Constantia" pitchFamily="18" charset="0"/>
            </a:endParaRPr>
          </a:p>
        </p:txBody>
      </p:sp>
      <p:sp>
        <p:nvSpPr>
          <p:cNvPr id="52227" name="AutoShape 7" descr="Ολυμπιακοί Αγώνες Αθήνα 2004: Σαν σήμερα πραγματοποιήθηκε η τελετή έναρξης  15 χρόνια πριν | Check In Cypru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atin typeface="Constantia" pitchFamily="18" charset="0"/>
            </a:endParaRPr>
          </a:p>
        </p:txBody>
      </p:sp>
      <p:pic>
        <p:nvPicPr>
          <p:cNvPr id="8" name="Picture 1" descr="C:\Users\User\Desktop\m3.jpg"/>
          <p:cNvPicPr>
            <a:picLocks noChangeAspect="1" noChangeArrowheads="1"/>
          </p:cNvPicPr>
          <p:nvPr/>
        </p:nvPicPr>
        <p:blipFill>
          <a:blip r:embed="rId2"/>
          <a:srcRect/>
          <a:stretch>
            <a:fillRect/>
          </a:stretch>
        </p:blipFill>
        <p:spPr bwMode="auto">
          <a:xfrm>
            <a:off x="428625" y="2286000"/>
            <a:ext cx="3298825" cy="1924050"/>
          </a:xfrm>
          <a:prstGeom prst="rect">
            <a:avLst/>
          </a:prstGeom>
          <a:noFill/>
          <a:ln w="9525">
            <a:noFill/>
            <a:miter lim="800000"/>
            <a:headEnd/>
            <a:tailEnd/>
          </a:ln>
        </p:spPr>
      </p:pic>
      <p:pic>
        <p:nvPicPr>
          <p:cNvPr id="9" name="Picture 3" descr="Θερινοί Ολυμπιακοί Αγώνες 1896 - Βικιπαίδεια"/>
          <p:cNvPicPr>
            <a:picLocks noChangeAspect="1" noChangeArrowheads="1"/>
          </p:cNvPicPr>
          <p:nvPr/>
        </p:nvPicPr>
        <p:blipFill>
          <a:blip r:embed="rId3"/>
          <a:srcRect/>
          <a:stretch>
            <a:fillRect/>
          </a:stretch>
        </p:blipFill>
        <p:spPr bwMode="auto">
          <a:xfrm>
            <a:off x="714375" y="4643438"/>
            <a:ext cx="2857500" cy="1619250"/>
          </a:xfrm>
          <a:prstGeom prst="rect">
            <a:avLst/>
          </a:prstGeom>
          <a:noFill/>
          <a:ln w="9525">
            <a:noFill/>
            <a:miter lim="800000"/>
            <a:headEnd/>
            <a:tailEnd/>
          </a:ln>
        </p:spPr>
      </p:pic>
      <p:pic>
        <p:nvPicPr>
          <p:cNvPr id="10" name="Picture 9" descr="Φωτογραφία της Ημέρας: Ολυμπιακοί Αγώνες 2004, Αθήνα - Αφιερώματα | News  24/7"/>
          <p:cNvPicPr>
            <a:picLocks noChangeAspect="1" noChangeArrowheads="1"/>
          </p:cNvPicPr>
          <p:nvPr/>
        </p:nvPicPr>
        <p:blipFill>
          <a:blip r:embed="rId4"/>
          <a:srcRect/>
          <a:stretch>
            <a:fillRect/>
          </a:stretch>
        </p:blipFill>
        <p:spPr bwMode="auto">
          <a:xfrm>
            <a:off x="4071938" y="2928938"/>
            <a:ext cx="4618037" cy="2413000"/>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C:\Users\User\Desktop\χάρτης Ευρώπη-Ελλάδα.jpg"/>
          <p:cNvPicPr>
            <a:picLocks noGrp="1" noChangeAspect="1" noChangeArrowheads="1"/>
          </p:cNvPicPr>
          <p:nvPr>
            <p:ph idx="1"/>
          </p:nvPr>
        </p:nvPicPr>
        <p:blipFill>
          <a:blip r:embed="rId2"/>
          <a:srcRect/>
          <a:stretch>
            <a:fillRect/>
          </a:stretch>
        </p:blipFill>
        <p:spPr>
          <a:xfrm>
            <a:off x="3270250" y="2357438"/>
            <a:ext cx="5491163" cy="3286125"/>
          </a:xfrm>
        </p:spPr>
      </p:pic>
      <p:sp>
        <p:nvSpPr>
          <p:cNvPr id="5" name="4 - Ορθογώνιο"/>
          <p:cNvSpPr>
            <a:spLocks noChangeArrowheads="1"/>
          </p:cNvSpPr>
          <p:nvPr/>
        </p:nvSpPr>
        <p:spPr bwMode="auto">
          <a:xfrm>
            <a:off x="142875" y="2827338"/>
            <a:ext cx="3214688" cy="2246312"/>
          </a:xfrm>
          <a:prstGeom prst="rect">
            <a:avLst/>
          </a:prstGeom>
          <a:noFill/>
          <a:ln w="9525">
            <a:noFill/>
            <a:miter lim="800000"/>
            <a:headEnd/>
            <a:tailEnd/>
          </a:ln>
        </p:spPr>
        <p:txBody>
          <a:bodyPr>
            <a:spAutoFit/>
          </a:bodyPr>
          <a:lstStyle/>
          <a:p>
            <a:r>
              <a:rPr lang="en-US" sz="2800">
                <a:latin typeface="Book Antiqua" pitchFamily="18" charset="0"/>
              </a:rPr>
              <a:t>Greece is located in South-east Europe, </a:t>
            </a:r>
          </a:p>
          <a:p>
            <a:r>
              <a:rPr lang="en-US" sz="2800">
                <a:latin typeface="Book Antiqua" pitchFamily="18" charset="0"/>
              </a:rPr>
              <a:t>part of the Balkan peninsula</a:t>
            </a:r>
            <a:r>
              <a:rPr lang="en-US">
                <a:latin typeface="Book Antiqua" pitchFamily="18" charset="0"/>
              </a:rPr>
              <a:t>.</a:t>
            </a:r>
            <a:endParaRPr lang="el-GR">
              <a:latin typeface="Book Antiqua"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7889"/>
                                        </p:tgtEl>
                                        <p:attrNameLst>
                                          <p:attrName>style.visibility</p:attrName>
                                        </p:attrNameLst>
                                      </p:cBhvr>
                                      <p:to>
                                        <p:strVal val="visible"/>
                                      </p:to>
                                    </p:set>
                                    <p:animEffect transition="in" filter="circle(in)">
                                      <p:cBhvr>
                                        <p:cTn id="11" dur="20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88" y="928688"/>
            <a:ext cx="8229600" cy="1709737"/>
          </a:xfrm>
        </p:spPr>
        <p:txBody>
          <a:bodyPr/>
          <a:lstStyle/>
          <a:p>
            <a:r>
              <a:rPr lang="el-GR" smtClean="0">
                <a:latin typeface="Book Antiqua" pitchFamily="18" charset="0"/>
              </a:rPr>
              <a:t>Greek Literature has been honored with two Nobel prizes until now. The poet George Seferis was awarded the prize in 1963 and Odysseus Elytis in 1979.</a:t>
            </a:r>
          </a:p>
          <a:p>
            <a:endParaRPr lang="el-GR" smtClean="0">
              <a:latin typeface="Book Antiqua" pitchFamily="18" charset="0"/>
            </a:endParaRPr>
          </a:p>
        </p:txBody>
      </p:sp>
      <p:pic>
        <p:nvPicPr>
          <p:cNvPr id="2050" name="Picture 2" descr="Γιώργος Σεφέρης - Βιογραφία - Σαν Σήμερα .gr"/>
          <p:cNvPicPr>
            <a:picLocks noChangeAspect="1" noChangeArrowheads="1"/>
          </p:cNvPicPr>
          <p:nvPr/>
        </p:nvPicPr>
        <p:blipFill>
          <a:blip r:embed="rId2"/>
          <a:srcRect/>
          <a:stretch>
            <a:fillRect/>
          </a:stretch>
        </p:blipFill>
        <p:spPr bwMode="auto">
          <a:xfrm>
            <a:off x="642938" y="3143250"/>
            <a:ext cx="3333750" cy="2447925"/>
          </a:xfrm>
          <a:prstGeom prst="rect">
            <a:avLst/>
          </a:prstGeom>
          <a:noFill/>
          <a:ln w="9525">
            <a:noFill/>
            <a:miter lim="800000"/>
            <a:headEnd/>
            <a:tailEnd/>
          </a:ln>
        </p:spPr>
      </p:pic>
      <p:pic>
        <p:nvPicPr>
          <p:cNvPr id="2052" name="Picture 4" descr="Οδυσσέας Ελύτης: Ένας μεγάλος Έλληνας | Pagenews.gr"/>
          <p:cNvPicPr>
            <a:picLocks noChangeAspect="1" noChangeArrowheads="1"/>
          </p:cNvPicPr>
          <p:nvPr/>
        </p:nvPicPr>
        <p:blipFill>
          <a:blip r:embed="rId3"/>
          <a:srcRect/>
          <a:stretch>
            <a:fillRect/>
          </a:stretch>
        </p:blipFill>
        <p:spPr bwMode="auto">
          <a:xfrm>
            <a:off x="4643438" y="3214688"/>
            <a:ext cx="3455987" cy="2070100"/>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ox(in)">
                                      <p:cBhvr>
                                        <p:cTn id="11" dur="500"/>
                                        <p:tgtEl>
                                          <p:spTgt spid="2050"/>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ox(in)">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1357298"/>
            <a:ext cx="7572428" cy="1470025"/>
          </a:xfrm>
        </p:spPr>
        <p:txBody>
          <a:bodyPr>
            <a:normAutofit fontScale="90000"/>
          </a:bodyPr>
          <a:lstStyle/>
          <a:p>
            <a:pPr fontAlgn="auto">
              <a:spcAft>
                <a:spcPts val="0"/>
              </a:spcAft>
              <a:defRPr/>
            </a:pPr>
            <a:r>
              <a:rPr lang="el-GR" dirty="0" smtClean="0">
                <a:solidFill>
                  <a:schemeClr val="accent1">
                    <a:lumMod val="50000"/>
                  </a:schemeClr>
                </a:solidFill>
              </a:rPr>
              <a:t>Γεια </a:t>
            </a:r>
            <a:r>
              <a:rPr lang="el-GR" dirty="0" smtClean="0">
                <a:solidFill>
                  <a:schemeClr val="accent1">
                    <a:lumMod val="50000"/>
                  </a:schemeClr>
                </a:solidFill>
                <a:latin typeface="Book Antiqua" pitchFamily="18" charset="0"/>
              </a:rPr>
              <a:t>σας</a:t>
            </a:r>
            <a:r>
              <a:rPr lang="el-GR" dirty="0" smtClean="0">
                <a:solidFill>
                  <a:schemeClr val="accent1">
                    <a:lumMod val="50000"/>
                  </a:schemeClr>
                </a:solidFill>
              </a:rPr>
              <a:t> από την Ελλάδα!!!</a:t>
            </a:r>
            <a:endParaRPr lang="el-GR" dirty="0">
              <a:solidFill>
                <a:schemeClr val="accent1">
                  <a:lumMod val="50000"/>
                </a:schemeClr>
              </a:solidFill>
            </a:endParaRPr>
          </a:p>
        </p:txBody>
      </p:sp>
      <p:pic>
        <p:nvPicPr>
          <p:cNvPr id="6" name="5 - Εικόνα" descr="CHILDREN.png"/>
          <p:cNvPicPr>
            <a:picLocks noChangeAspect="1"/>
          </p:cNvPicPr>
          <p:nvPr/>
        </p:nvPicPr>
        <p:blipFill>
          <a:blip r:embed="rId2"/>
          <a:srcRect/>
          <a:stretch>
            <a:fillRect/>
          </a:stretch>
        </p:blipFill>
        <p:spPr bwMode="auto">
          <a:xfrm>
            <a:off x="571500" y="2857500"/>
            <a:ext cx="8572500" cy="40005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0825" y="1700213"/>
            <a:ext cx="8447088" cy="4389437"/>
          </a:xfrm>
        </p:spPr>
        <p:txBody>
          <a:bodyPr/>
          <a:lstStyle/>
          <a:p>
            <a:r>
              <a:rPr lang="en-US" smtClean="0">
                <a:latin typeface="Book Antiqua" pitchFamily="18" charset="0"/>
              </a:rPr>
              <a:t>The country’s population is about 10,5 million people and the land area is 131.944 square kilometers. </a:t>
            </a:r>
            <a:endParaRPr lang="el-GR" smtClean="0">
              <a:latin typeface="Book Antiqua" pitchFamily="18" charset="0"/>
            </a:endParaRPr>
          </a:p>
        </p:txBody>
      </p:sp>
      <p:pic>
        <p:nvPicPr>
          <p:cNvPr id="37890" name="Picture 2" descr="Πρότυπο:Location map Ελλάδα και Κύπρος - Βικιπαίδεια"/>
          <p:cNvPicPr>
            <a:picLocks noChangeAspect="1" noChangeArrowheads="1"/>
          </p:cNvPicPr>
          <p:nvPr/>
        </p:nvPicPr>
        <p:blipFill>
          <a:blip r:embed="rId2"/>
          <a:srcRect/>
          <a:stretch>
            <a:fillRect/>
          </a:stretch>
        </p:blipFill>
        <p:spPr bwMode="auto">
          <a:xfrm>
            <a:off x="250825" y="3071813"/>
            <a:ext cx="4106863" cy="2689225"/>
          </a:xfrm>
          <a:prstGeom prst="rect">
            <a:avLst/>
          </a:prstGeom>
          <a:noFill/>
          <a:ln w="9525">
            <a:noFill/>
            <a:miter lim="800000"/>
            <a:headEnd/>
            <a:tailEnd/>
          </a:ln>
        </p:spPr>
      </p:pic>
      <p:pic>
        <p:nvPicPr>
          <p:cNvPr id="37892" name="Picture 4" descr="ΚΑΛΛΙΜΑΡΜΑΡΟ. ΓΙΟΡΤΗ ΓΙΑ ΤΗΝ ΕΘΝΙΚΗ ΟΜΑΔΑ ΠΟΔΟΣΦΑΙΡΟΥ ΠΟΥ ΚΕΤΕΚΤΗΣΕ ΤΟ  ΚΥΠΕΛΛΟ ΣΤΟ EURO2004 – FOSPHOTOS"/>
          <p:cNvPicPr>
            <a:picLocks noChangeAspect="1" noChangeArrowheads="1"/>
          </p:cNvPicPr>
          <p:nvPr/>
        </p:nvPicPr>
        <p:blipFill>
          <a:blip r:embed="rId3"/>
          <a:srcRect/>
          <a:stretch>
            <a:fillRect/>
          </a:stretch>
        </p:blipFill>
        <p:spPr bwMode="auto">
          <a:xfrm>
            <a:off x="4572000" y="2997200"/>
            <a:ext cx="4067175" cy="2698750"/>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blinds(horizontal)">
                                      <p:cBhvr>
                                        <p:cTn id="11" dur="500"/>
                                        <p:tgtEl>
                                          <p:spTgt spid="3789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blinds(horizontal)">
                                      <p:cBhvr>
                                        <p:cTn id="15"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C:\Users\User\Desktop\20191002_114450+(compressed).jpg"/>
          <p:cNvPicPr>
            <a:picLocks noGrp="1" noChangeAspect="1" noChangeArrowheads="1"/>
          </p:cNvPicPr>
          <p:nvPr>
            <p:ph idx="1"/>
          </p:nvPr>
        </p:nvPicPr>
        <p:blipFill>
          <a:blip r:embed="rId2"/>
          <a:srcRect/>
          <a:stretch>
            <a:fillRect/>
          </a:stretch>
        </p:blipFill>
        <p:spPr>
          <a:xfrm>
            <a:off x="4760913" y="2349500"/>
            <a:ext cx="3911600" cy="4191000"/>
          </a:xfrm>
        </p:spPr>
      </p:pic>
      <p:sp>
        <p:nvSpPr>
          <p:cNvPr id="36865" name="Rectangle 1"/>
          <p:cNvSpPr>
            <a:spLocks noChangeArrowheads="1"/>
          </p:cNvSpPr>
          <p:nvPr/>
        </p:nvSpPr>
        <p:spPr bwMode="auto">
          <a:xfrm rot="10800000" flipV="1">
            <a:off x="323850" y="2381250"/>
            <a:ext cx="4283075" cy="1816100"/>
          </a:xfrm>
          <a:prstGeom prst="rect">
            <a:avLst/>
          </a:prstGeom>
          <a:noFill/>
          <a:ln w="9525">
            <a:noFill/>
            <a:miter lim="800000"/>
            <a:headEnd/>
            <a:tailEnd/>
          </a:ln>
        </p:spPr>
        <p:txBody>
          <a:bodyPr anchor="ctr">
            <a:spAutoFit/>
          </a:bodyPr>
          <a:lstStyle/>
          <a:p>
            <a:r>
              <a:rPr lang="en-US" sz="2800">
                <a:latin typeface="Book Antiqua" pitchFamily="18" charset="0"/>
                <a:cs typeface="Times New Roman" pitchFamily="18" charset="0"/>
              </a:rPr>
              <a:t>The climate is primarily Mediterranean with mild, wet winters and hot and dry summers.</a:t>
            </a:r>
            <a:endParaRPr lang="en-US" sz="2800">
              <a:latin typeface="Book Antiqua"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circle(in)">
                                      <p:cBhvr>
                                        <p:cTn id="7" dur="2000"/>
                                        <p:tgtEl>
                                          <p:spTgt spid="3686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5841"/>
                                        </p:tgtEl>
                                        <p:attrNameLst>
                                          <p:attrName>style.visibility</p:attrName>
                                        </p:attrNameLst>
                                      </p:cBhvr>
                                      <p:to>
                                        <p:strVal val="visible"/>
                                      </p:to>
                                    </p:set>
                                    <p:animEffect transition="in" filter="circle(in)">
                                      <p:cBhvr>
                                        <p:cTn id="11" dur="20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2143125"/>
            <a:ext cx="8229600" cy="1143000"/>
          </a:xfrm>
        </p:spPr>
        <p:txBody>
          <a:bodyPr/>
          <a:lstStyle/>
          <a:p>
            <a:pPr algn="ctr"/>
            <a:r>
              <a:rPr lang="en-US" smtClean="0">
                <a:latin typeface="Book Antiqua" pitchFamily="18" charset="0"/>
              </a:rPr>
              <a:t>National Symbols, Language </a:t>
            </a:r>
            <a:endParaRPr lang="el-GR" smtClean="0">
              <a:latin typeface="Book Antiqua" pitchFamily="18"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288" y="928688"/>
            <a:ext cx="5391150" cy="5572125"/>
          </a:xfrm>
        </p:spPr>
        <p:txBody>
          <a:bodyPr>
            <a:normAutofit fontScale="62500" lnSpcReduction="20000"/>
          </a:bodyPr>
          <a:lstStyle/>
          <a:p>
            <a:pPr marL="274320" indent="-274320" fontAlgn="auto">
              <a:spcAft>
                <a:spcPts val="0"/>
              </a:spcAft>
              <a:buClr>
                <a:schemeClr val="accent3"/>
              </a:buClr>
              <a:buFont typeface="Wingdings 2"/>
              <a:buChar char=""/>
              <a:defRPr/>
            </a:pPr>
            <a:r>
              <a:rPr lang="el-GR" sz="3100" dirty="0" err="1" smtClean="0">
                <a:latin typeface="Book Antiqua" pitchFamily="18" charset="0"/>
              </a:rPr>
              <a:t>Our</a:t>
            </a:r>
            <a:r>
              <a:rPr lang="el-GR" sz="3100" dirty="0" smtClean="0">
                <a:latin typeface="Book Antiqua" pitchFamily="18" charset="0"/>
              </a:rPr>
              <a:t> </a:t>
            </a:r>
            <a:r>
              <a:rPr lang="el-GR" sz="3100" dirty="0" err="1" smtClean="0">
                <a:latin typeface="Book Antiqua" pitchFamily="18" charset="0"/>
              </a:rPr>
              <a:t>flag</a:t>
            </a:r>
            <a:r>
              <a:rPr lang="el-GR" sz="3100" dirty="0" smtClean="0">
                <a:latin typeface="Book Antiqua" pitchFamily="18" charset="0"/>
              </a:rPr>
              <a:t> </a:t>
            </a:r>
            <a:r>
              <a:rPr lang="el-GR" sz="3100" dirty="0" err="1" smtClean="0">
                <a:latin typeface="Book Antiqua" pitchFamily="18" charset="0"/>
              </a:rPr>
              <a:t>consists</a:t>
            </a:r>
            <a:r>
              <a:rPr lang="el-GR" sz="3100" dirty="0" smtClean="0">
                <a:latin typeface="Book Antiqua" pitchFamily="18" charset="0"/>
              </a:rPr>
              <a:t> </a:t>
            </a:r>
            <a:r>
              <a:rPr lang="el-GR" sz="3100" dirty="0" err="1" smtClean="0">
                <a:latin typeface="Book Antiqua" pitchFamily="18" charset="0"/>
              </a:rPr>
              <a:t>of</a:t>
            </a:r>
            <a:r>
              <a:rPr lang="el-GR" sz="3100" dirty="0" smtClean="0">
                <a:latin typeface="Book Antiqua" pitchFamily="18" charset="0"/>
              </a:rPr>
              <a:t> </a:t>
            </a:r>
            <a:r>
              <a:rPr lang="el-GR" sz="3100" dirty="0" err="1" smtClean="0">
                <a:latin typeface="Book Antiqua" pitchFamily="18" charset="0"/>
              </a:rPr>
              <a:t>nine</a:t>
            </a:r>
            <a:r>
              <a:rPr lang="el-GR" sz="3100" dirty="0" smtClean="0">
                <a:latin typeface="Book Antiqua" pitchFamily="18" charset="0"/>
              </a:rPr>
              <a:t> </a:t>
            </a:r>
            <a:r>
              <a:rPr lang="el-GR" sz="3100" dirty="0" err="1" smtClean="0">
                <a:latin typeface="Book Antiqua" pitchFamily="18" charset="0"/>
              </a:rPr>
              <a:t>horizontal</a:t>
            </a:r>
            <a:r>
              <a:rPr lang="el-GR" sz="3100" dirty="0" smtClean="0">
                <a:latin typeface="Book Antiqua" pitchFamily="18" charset="0"/>
              </a:rPr>
              <a:t> </a:t>
            </a:r>
            <a:r>
              <a:rPr lang="el-GR" sz="3100" dirty="0" err="1" smtClean="0">
                <a:latin typeface="Book Antiqua" pitchFamily="18" charset="0"/>
              </a:rPr>
              <a:t>stripes</a:t>
            </a:r>
            <a:r>
              <a:rPr lang="el-GR" sz="3100" dirty="0" smtClean="0">
                <a:latin typeface="Book Antiqua" pitchFamily="18" charset="0"/>
              </a:rPr>
              <a:t> – </a:t>
            </a:r>
            <a:r>
              <a:rPr lang="el-GR" sz="3100" dirty="0" err="1" smtClean="0">
                <a:latin typeface="Book Antiqua" pitchFamily="18" charset="0"/>
              </a:rPr>
              <a:t>five</a:t>
            </a:r>
            <a:r>
              <a:rPr lang="el-GR" sz="3100" dirty="0" smtClean="0">
                <a:latin typeface="Book Antiqua" pitchFamily="18" charset="0"/>
              </a:rPr>
              <a:t> </a:t>
            </a:r>
            <a:r>
              <a:rPr lang="el-GR" sz="3100" dirty="0" err="1" smtClean="0">
                <a:latin typeface="Book Antiqua" pitchFamily="18" charset="0"/>
              </a:rPr>
              <a:t>blue</a:t>
            </a:r>
            <a:r>
              <a:rPr lang="el-GR" sz="3100" dirty="0" smtClean="0">
                <a:latin typeface="Book Antiqua" pitchFamily="18" charset="0"/>
              </a:rPr>
              <a:t> </a:t>
            </a:r>
            <a:r>
              <a:rPr lang="el-GR" sz="3100" dirty="0" err="1" smtClean="0">
                <a:latin typeface="Book Antiqua" pitchFamily="18" charset="0"/>
              </a:rPr>
              <a:t>and</a:t>
            </a:r>
            <a:r>
              <a:rPr lang="el-GR" sz="3100" dirty="0" smtClean="0">
                <a:latin typeface="Book Antiqua" pitchFamily="18" charset="0"/>
              </a:rPr>
              <a:t> </a:t>
            </a:r>
            <a:r>
              <a:rPr lang="el-GR" sz="3100" dirty="0" err="1" smtClean="0">
                <a:latin typeface="Book Antiqua" pitchFamily="18" charset="0"/>
              </a:rPr>
              <a:t>four</a:t>
            </a:r>
            <a:r>
              <a:rPr lang="el-GR" sz="3100" dirty="0" smtClean="0">
                <a:latin typeface="Book Antiqua" pitchFamily="18" charset="0"/>
              </a:rPr>
              <a:t> </a:t>
            </a:r>
            <a:r>
              <a:rPr lang="el-GR" sz="3100" dirty="0" err="1" smtClean="0">
                <a:latin typeface="Book Antiqua" pitchFamily="18" charset="0"/>
              </a:rPr>
              <a:t>white</a:t>
            </a:r>
            <a:r>
              <a:rPr lang="el-GR" sz="3100" dirty="0" smtClean="0">
                <a:latin typeface="Book Antiqua" pitchFamily="18" charset="0"/>
              </a:rPr>
              <a:t>- </a:t>
            </a:r>
            <a:r>
              <a:rPr lang="el-GR" sz="3100" dirty="0" err="1" smtClean="0">
                <a:latin typeface="Book Antiqua" pitchFamily="18" charset="0"/>
              </a:rPr>
              <a:t>which</a:t>
            </a:r>
            <a:r>
              <a:rPr lang="el-GR" sz="3100" dirty="0" smtClean="0">
                <a:latin typeface="Book Antiqua" pitchFamily="18" charset="0"/>
              </a:rPr>
              <a:t> </a:t>
            </a:r>
            <a:r>
              <a:rPr lang="el-GR" sz="3100" dirty="0" err="1" smtClean="0">
                <a:latin typeface="Book Antiqua" pitchFamily="18" charset="0"/>
              </a:rPr>
              <a:t>alternate</a:t>
            </a:r>
            <a:r>
              <a:rPr lang="el-GR" sz="3100" dirty="0" smtClean="0">
                <a:latin typeface="Book Antiqua" pitchFamily="18" charset="0"/>
              </a:rPr>
              <a:t>.</a:t>
            </a:r>
            <a:endParaRPr lang="en-US" sz="3100" dirty="0" smtClean="0">
              <a:latin typeface="Book Antiqua" pitchFamily="18" charset="0"/>
            </a:endParaRPr>
          </a:p>
          <a:p>
            <a:pPr marL="274320" indent="-274320" fontAlgn="auto">
              <a:spcAft>
                <a:spcPts val="0"/>
              </a:spcAft>
              <a:buClr>
                <a:schemeClr val="accent3"/>
              </a:buClr>
              <a:buFont typeface="Wingdings 2"/>
              <a:buNone/>
              <a:defRPr/>
            </a:pPr>
            <a:r>
              <a:rPr lang="en-US" sz="3100" dirty="0" smtClean="0">
                <a:latin typeface="Book Antiqua" pitchFamily="18" charset="0"/>
              </a:rPr>
              <a:t>	</a:t>
            </a:r>
            <a:r>
              <a:rPr lang="en-GB" sz="3100" dirty="0" smtClean="0">
                <a:latin typeface="Book Antiqua" pitchFamily="18" charset="0"/>
              </a:rPr>
              <a:t>On the top left corner there is a white cross. According to</a:t>
            </a:r>
            <a:r>
              <a:rPr lang="en-GB" sz="3100" b="1" dirty="0" smtClean="0">
                <a:latin typeface="Book Antiqua" pitchFamily="18" charset="0"/>
              </a:rPr>
              <a:t> </a:t>
            </a:r>
            <a:r>
              <a:rPr lang="en-GB" sz="3100" dirty="0" smtClean="0">
                <a:latin typeface="Book Antiqua" pitchFamily="18" charset="0"/>
              </a:rPr>
              <a:t>popular tradition, the nine stripes represent the nine syllables of the phrase </a:t>
            </a:r>
            <a:r>
              <a:rPr lang="el-GR" sz="3100" dirty="0" smtClean="0">
                <a:latin typeface="Book Antiqua" pitchFamily="18" charset="0"/>
              </a:rPr>
              <a:t>Ελευθερία ή Θάνατος</a:t>
            </a:r>
            <a:r>
              <a:rPr lang="en-GB" sz="3100" dirty="0" smtClean="0">
                <a:latin typeface="Book Antiqua" pitchFamily="18" charset="0"/>
              </a:rPr>
              <a:t> ("Freedom or Death"), the five blue stripes for the syllables “</a:t>
            </a:r>
            <a:r>
              <a:rPr lang="el-GR" sz="3100" b="1" i="1" dirty="0" smtClean="0">
                <a:latin typeface="Book Antiqua" pitchFamily="18" charset="0"/>
              </a:rPr>
              <a:t>Ελευθερία</a:t>
            </a:r>
            <a:r>
              <a:rPr lang="en-US" sz="3100" b="1" i="1" dirty="0" smtClean="0">
                <a:latin typeface="Book Antiqua" pitchFamily="18" charset="0"/>
              </a:rPr>
              <a:t>”</a:t>
            </a:r>
            <a:r>
              <a:rPr lang="en-GB" sz="3100" i="1" dirty="0" smtClean="0">
                <a:latin typeface="Book Antiqua" pitchFamily="18" charset="0"/>
              </a:rPr>
              <a:t> </a:t>
            </a:r>
            <a:r>
              <a:rPr lang="en-GB" sz="3100" dirty="0" smtClean="0">
                <a:latin typeface="Book Antiqua" pitchFamily="18" charset="0"/>
              </a:rPr>
              <a:t>and the four white stripes </a:t>
            </a:r>
            <a:r>
              <a:rPr lang="en-GB" sz="3100" b="1" i="1" dirty="0" smtClean="0">
                <a:latin typeface="Book Antiqua" pitchFamily="18" charset="0"/>
              </a:rPr>
              <a:t>“</a:t>
            </a:r>
            <a:r>
              <a:rPr lang="el-GR" sz="3100" b="1" i="1" dirty="0" smtClean="0">
                <a:latin typeface="Book Antiqua" pitchFamily="18" charset="0"/>
              </a:rPr>
              <a:t>Θάνατος</a:t>
            </a:r>
            <a:r>
              <a:rPr lang="en-GB" sz="3100" b="1" i="1" dirty="0" smtClean="0">
                <a:latin typeface="Book Antiqua" pitchFamily="18" charset="0"/>
              </a:rPr>
              <a:t>”</a:t>
            </a:r>
            <a:r>
              <a:rPr lang="en-GB" sz="3100" dirty="0" smtClean="0">
                <a:latin typeface="Book Antiqua" pitchFamily="18" charset="0"/>
              </a:rPr>
              <a:t>. </a:t>
            </a:r>
          </a:p>
          <a:p>
            <a:pPr marL="274320" indent="-274320" fontAlgn="auto">
              <a:spcAft>
                <a:spcPts val="0"/>
              </a:spcAft>
              <a:buClr>
                <a:schemeClr val="accent3"/>
              </a:buClr>
              <a:buFont typeface="Wingdings 2"/>
              <a:buNone/>
              <a:defRPr/>
            </a:pPr>
            <a:r>
              <a:rPr lang="en-GB" sz="3100" dirty="0" smtClean="0">
                <a:latin typeface="Book Antiqua" pitchFamily="18" charset="0"/>
              </a:rPr>
              <a:t>	The nine stripes are also said to represent the letters of the word</a:t>
            </a:r>
            <a:r>
              <a:rPr lang="en-GB" sz="3100" b="1" dirty="0" smtClean="0">
                <a:latin typeface="Book Antiqua" pitchFamily="18" charset="0"/>
              </a:rPr>
              <a:t> "freedom" (Greek: </a:t>
            </a:r>
            <a:r>
              <a:rPr lang="el-GR" sz="3100" b="1" dirty="0" smtClean="0">
                <a:latin typeface="Book Antiqua" pitchFamily="18" charset="0"/>
              </a:rPr>
              <a:t>ελευθερία</a:t>
            </a:r>
            <a:r>
              <a:rPr lang="en-GB" sz="3100" b="1" dirty="0" smtClean="0">
                <a:latin typeface="Book Antiqua" pitchFamily="18" charset="0"/>
              </a:rPr>
              <a:t>-</a:t>
            </a:r>
            <a:r>
              <a:rPr lang="en-US" sz="3100" b="1" dirty="0" smtClean="0">
                <a:latin typeface="Book Antiqua" pitchFamily="18" charset="0"/>
              </a:rPr>
              <a:t> </a:t>
            </a:r>
            <a:r>
              <a:rPr lang="en-US" sz="3100" b="1" dirty="0" err="1" smtClean="0">
                <a:latin typeface="Book Antiqua" pitchFamily="18" charset="0"/>
              </a:rPr>
              <a:t>eleftheria</a:t>
            </a:r>
            <a:r>
              <a:rPr lang="en-US" sz="3100" b="1" dirty="0" smtClean="0">
                <a:latin typeface="Book Antiqua" pitchFamily="18" charset="0"/>
              </a:rPr>
              <a:t>). </a:t>
            </a:r>
            <a:r>
              <a:rPr lang="en-US" sz="3100" dirty="0" smtClean="0">
                <a:latin typeface="Book Antiqua" pitchFamily="18" charset="0"/>
              </a:rPr>
              <a:t>The blue and the white symbolize the </a:t>
            </a:r>
            <a:r>
              <a:rPr lang="en-US" sz="3100" dirty="0" err="1" smtClean="0">
                <a:latin typeface="Book Antiqua" pitchFamily="18" charset="0"/>
              </a:rPr>
              <a:t>colours</a:t>
            </a:r>
            <a:r>
              <a:rPr lang="en-US" sz="3100" dirty="0" smtClean="0">
                <a:latin typeface="Book Antiqua" pitchFamily="18" charset="0"/>
              </a:rPr>
              <a:t> of the famous Greek sky and sea, combined with the colors of the clouds and waves.</a:t>
            </a:r>
          </a:p>
          <a:p>
            <a:pPr marL="274320" indent="-274320" fontAlgn="auto">
              <a:spcAft>
                <a:spcPts val="0"/>
              </a:spcAft>
              <a:buClr>
                <a:schemeClr val="accent3"/>
              </a:buClr>
              <a:buFont typeface="Wingdings 2"/>
              <a:buNone/>
              <a:defRPr/>
            </a:pPr>
            <a:endParaRPr lang="el-GR" sz="3100" dirty="0" smtClean="0">
              <a:latin typeface="Book Antiqua" pitchFamily="18" charset="0"/>
            </a:endParaRPr>
          </a:p>
          <a:p>
            <a:pPr marL="274320" indent="-274320" fontAlgn="auto">
              <a:spcAft>
                <a:spcPts val="0"/>
              </a:spcAft>
              <a:buClr>
                <a:schemeClr val="accent3"/>
              </a:buClr>
              <a:buFont typeface="Wingdings 2"/>
              <a:buChar char=""/>
              <a:defRPr/>
            </a:pPr>
            <a:r>
              <a:rPr lang="en-GB" sz="3100" dirty="0" smtClean="0">
                <a:latin typeface="Book Antiqua" pitchFamily="18" charset="0"/>
              </a:rPr>
              <a:t>The </a:t>
            </a:r>
            <a:r>
              <a:rPr lang="en-GB" sz="3100" b="1" dirty="0" smtClean="0">
                <a:latin typeface="Book Antiqua" pitchFamily="18" charset="0"/>
              </a:rPr>
              <a:t>National Emblem of the Republic of Greece</a:t>
            </a:r>
            <a:r>
              <a:rPr lang="en-GB" sz="3100" dirty="0" smtClean="0">
                <a:latin typeface="Book Antiqua" pitchFamily="18" charset="0"/>
              </a:rPr>
              <a:t> consists of a blue escutcheon(looks like a shield) with a white cross in the centre, completely surrounded by two laurel branches.</a:t>
            </a:r>
            <a:endParaRPr lang="el-GR" sz="3100" dirty="0" smtClean="0">
              <a:latin typeface="Book Antiqua" pitchFamily="18" charset="0"/>
            </a:endParaRPr>
          </a:p>
          <a:p>
            <a:pPr marL="274320" indent="-274320" fontAlgn="auto">
              <a:spcAft>
                <a:spcPts val="0"/>
              </a:spcAft>
              <a:buClr>
                <a:schemeClr val="accent3"/>
              </a:buClr>
              <a:buFont typeface="Wingdings 2"/>
              <a:buChar char=""/>
              <a:defRPr/>
            </a:pPr>
            <a:endParaRPr lang="el-GR" sz="2800" dirty="0"/>
          </a:p>
        </p:txBody>
      </p:sp>
      <p:pic>
        <p:nvPicPr>
          <p:cNvPr id="4" name="Picture 4"/>
          <p:cNvPicPr>
            <a:picLocks noChangeAspect="1" noChangeArrowheads="1"/>
          </p:cNvPicPr>
          <p:nvPr/>
        </p:nvPicPr>
        <p:blipFill>
          <a:blip r:embed="rId2"/>
          <a:srcRect/>
          <a:stretch>
            <a:fillRect/>
          </a:stretch>
        </p:blipFill>
        <p:spPr bwMode="auto">
          <a:xfrm>
            <a:off x="5724525" y="1557338"/>
            <a:ext cx="2962275" cy="1800225"/>
          </a:xfrm>
          <a:prstGeom prst="rect">
            <a:avLst/>
          </a:prstGeom>
          <a:noFill/>
          <a:ln w="9525">
            <a:noFill/>
            <a:miter lim="800000"/>
            <a:headEnd/>
            <a:tailEnd/>
          </a:ln>
        </p:spPr>
      </p:pic>
      <p:pic>
        <p:nvPicPr>
          <p:cNvPr id="5" name="Picture 6"/>
          <p:cNvPicPr>
            <a:picLocks noChangeAspect="1" noChangeArrowheads="1"/>
          </p:cNvPicPr>
          <p:nvPr/>
        </p:nvPicPr>
        <p:blipFill>
          <a:blip r:embed="rId3"/>
          <a:srcRect/>
          <a:stretch>
            <a:fillRect/>
          </a:stretch>
        </p:blipFill>
        <p:spPr bwMode="auto">
          <a:xfrm>
            <a:off x="5929313" y="3824288"/>
            <a:ext cx="2736850" cy="2676525"/>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10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1000"/>
                                        <p:tgtEl>
                                          <p:spTgt spid="3">
                                            <p:txEl>
                                              <p:pRg st="2" end="2"/>
                                            </p:txEl>
                                          </p:spTgt>
                                        </p:tgtEl>
                                      </p:cBhvr>
                                    </p:animEffect>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1000"/>
                                        <p:tgtEl>
                                          <p:spTgt spid="3">
                                            <p:txEl>
                                              <p:pRg st="4" end="4"/>
                                            </p:txEl>
                                          </p:spTgt>
                                        </p:tgtEl>
                                      </p:cBhvr>
                                    </p:animEffect>
                                  </p:childTnLst>
                                </p:cTn>
                              </p:par>
                            </p:childTnLst>
                          </p:cTn>
                        </p:par>
                        <p:par>
                          <p:cTn id="23" fill="hold">
                            <p:stCondLst>
                              <p:cond delay="1000"/>
                            </p:stCondLst>
                            <p:childTnLst>
                              <p:par>
                                <p:cTn id="24" presetID="18" presetClass="entr" presetSubtype="1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625" y="1357313"/>
            <a:ext cx="8229600" cy="4389437"/>
          </a:xfrm>
        </p:spPr>
        <p:txBody>
          <a:bodyPr/>
          <a:lstStyle/>
          <a:p>
            <a:r>
              <a:rPr lang="en-US" smtClean="0">
                <a:latin typeface="Book Antiqua" pitchFamily="18" charset="0"/>
              </a:rPr>
              <a:t>The official language of Greece is “Greek” and has been used for writing since the 8</a:t>
            </a:r>
            <a:r>
              <a:rPr lang="en-US" baseline="30000" smtClean="0">
                <a:latin typeface="Book Antiqua" pitchFamily="18" charset="0"/>
              </a:rPr>
              <a:t>th</a:t>
            </a:r>
            <a:r>
              <a:rPr lang="en-US" smtClean="0">
                <a:latin typeface="Book Antiqua" pitchFamily="18" charset="0"/>
              </a:rPr>
              <a:t> century BC.</a:t>
            </a:r>
            <a:endParaRPr lang="el-GR" smtClean="0">
              <a:latin typeface="Book Antiqua" pitchFamily="18" charset="0"/>
            </a:endParaRPr>
          </a:p>
          <a:p>
            <a:r>
              <a:rPr lang="en-US" smtClean="0">
                <a:latin typeface="Book Antiqua" pitchFamily="18" charset="0"/>
              </a:rPr>
              <a:t>There are 24 letters-each in uppercase and lowercase forms- and it consists of 17 consonants and 7 vowels.</a:t>
            </a:r>
            <a:endParaRPr lang="el-GR" smtClean="0">
              <a:latin typeface="Book Antiqua" pitchFamily="18" charset="0"/>
            </a:endParaRPr>
          </a:p>
          <a:p>
            <a:endParaRPr lang="el-GR" smtClean="0"/>
          </a:p>
        </p:txBody>
      </p:sp>
      <p:pic>
        <p:nvPicPr>
          <p:cNvPr id="32769" name="Picture 1" descr="C:\Users\User\Desktop\1-268.jpg"/>
          <p:cNvPicPr>
            <a:picLocks noChangeAspect="1" noChangeArrowheads="1"/>
          </p:cNvPicPr>
          <p:nvPr/>
        </p:nvPicPr>
        <p:blipFill>
          <a:blip r:embed="rId2"/>
          <a:srcRect/>
          <a:stretch>
            <a:fillRect/>
          </a:stretch>
        </p:blipFill>
        <p:spPr bwMode="auto">
          <a:xfrm>
            <a:off x="1928813" y="3643313"/>
            <a:ext cx="5324475" cy="2662237"/>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32769"/>
                                        </p:tgtEl>
                                        <p:attrNameLst>
                                          <p:attrName>style.visibility</p:attrName>
                                        </p:attrNameLst>
                                      </p:cBhvr>
                                      <p:to>
                                        <p:strVal val="visible"/>
                                      </p:to>
                                    </p:set>
                                    <p:animEffect transition="in" filter="circle(in)">
                                      <p:cBhvr>
                                        <p:cTn id="14" dur="20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3203</TotalTime>
  <Words>1117</Words>
  <Application>Microsoft Office PowerPoint</Application>
  <PresentationFormat>Προβολή στην οθόνη (4:3)</PresentationFormat>
  <Paragraphs>75</Paragraphs>
  <Slides>41</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Ροή</vt:lpstr>
      <vt:lpstr>Greece (Hellas)</vt:lpstr>
      <vt:lpstr>Παρουσίαση του PowerPoint</vt:lpstr>
      <vt:lpstr>     Population,  Geographical Features &amp; Weather</vt:lpstr>
      <vt:lpstr>Παρουσίαση του PowerPoint</vt:lpstr>
      <vt:lpstr>Παρουσίαση του PowerPoint</vt:lpstr>
      <vt:lpstr>Παρουσίαση του PowerPoint</vt:lpstr>
      <vt:lpstr>National Symbols, Language </vt:lpstr>
      <vt:lpstr>Παρουσίαση του PowerPoint</vt:lpstr>
      <vt:lpstr>Παρουσίαση του PowerPoint</vt:lpstr>
      <vt:lpstr>Greetings</vt:lpstr>
      <vt:lpstr>Currency, Political System &amp; EU</vt:lpstr>
      <vt:lpstr>Παρουσίαση του PowerPoint</vt:lpstr>
      <vt:lpstr>Παρουσίαση του PowerPoint</vt:lpstr>
      <vt:lpstr>Παρουσίαση του PowerPoint</vt:lpstr>
      <vt:lpstr>Capital, Main Cities &amp; Landmarks</vt:lpstr>
      <vt:lpstr>Παρουσίαση του PowerPoint</vt:lpstr>
      <vt:lpstr>Παρουσίαση του PowerPoint</vt:lpstr>
      <vt:lpstr>Παρουσίαση του PowerPoint</vt:lpstr>
      <vt:lpstr>Παρουσίαση του PowerPoint</vt:lpstr>
      <vt:lpstr>Religion, Tradition &amp; Interesting Historical Facts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Famous People Known Worldwide</vt:lpstr>
      <vt:lpstr>Παρουσίαση του PowerPoint</vt:lpstr>
      <vt:lpstr>Παρουσίαση του PowerPoint</vt:lpstr>
      <vt:lpstr>Food / Sport / Entertainment</vt:lpstr>
      <vt:lpstr>Παρουσίαση του PowerPoint</vt:lpstr>
      <vt:lpstr>Παρουσίαση του PowerPoint</vt:lpstr>
      <vt:lpstr>Παρουσίαση του PowerPoint</vt:lpstr>
      <vt:lpstr>Παρουσίαση του PowerPoint</vt:lpstr>
      <vt:lpstr>Famous Folktales, Myths &amp; Legends</vt:lpstr>
      <vt:lpstr>Παρουσίαση του PowerPoint</vt:lpstr>
      <vt:lpstr>Παρουσίαση του PowerPoint</vt:lpstr>
      <vt:lpstr>Παρουσίαση του PowerPoint</vt:lpstr>
      <vt:lpstr>Other interesting facts</vt:lpstr>
      <vt:lpstr>The Olympic Games originate in Greece. In the modern times, they were relived in 1896.The first modern Olympics took place in Athens and then again  in 2004. </vt:lpstr>
      <vt:lpstr>Παρουσίαση του PowerPoint</vt:lpstr>
      <vt:lpstr>Γεια σας από την Ελλάδα!!!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Γεια σας από την Ελλάδα!!!</dc:title>
  <dc:creator>Ariadni</dc:creator>
  <cp:lastModifiedBy>Katerina</cp:lastModifiedBy>
  <cp:revision>71</cp:revision>
  <dcterms:created xsi:type="dcterms:W3CDTF">2020-10-11T20:52:19Z</dcterms:created>
  <dcterms:modified xsi:type="dcterms:W3CDTF">2020-10-31T16:35:56Z</dcterms:modified>
</cp:coreProperties>
</file>