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Στρογγυλεμένο ορθογώνιο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Στρογγυλεμένο ορθογώνιο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Τίτλο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0" name="Υπότιτλο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19" name="Θέση ημερομηνίας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853615-BFDE-46DE-814C-47EC6EF6D371}" type="datetimeFigureOut">
              <a:rPr lang="el-GR" smtClean="0"/>
              <a:t>29/3/2019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1" name="Θέση αριθμού διαφάνειας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853615-BFDE-46DE-814C-47EC6EF6D371}" type="datetimeFigureOut">
              <a:rPr lang="el-GR" smtClean="0"/>
              <a:t>29/3/2019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853615-BFDE-46DE-814C-47EC6EF6D371}" type="datetimeFigureOut">
              <a:rPr lang="el-GR" smtClean="0"/>
              <a:t>29/3/2019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853615-BFDE-46DE-814C-47EC6EF6D371}" type="datetimeFigureOut">
              <a:rPr lang="el-GR" smtClean="0"/>
              <a:t>29/3/2019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Στρογγυλεμένο ορθογώνιο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Στρογγυλεμένο ορθογώνιο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853615-BFDE-46DE-814C-47EC6EF6D371}" type="datetimeFigureOut">
              <a:rPr lang="el-GR" smtClean="0"/>
              <a:t>29/3/2019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853615-BFDE-46DE-814C-47EC6EF6D371}" type="datetimeFigureOut">
              <a:rPr lang="el-GR" smtClean="0"/>
              <a:t>29/3/2019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853615-BFDE-46DE-814C-47EC6EF6D371}" type="datetimeFigureOut">
              <a:rPr lang="el-GR" smtClean="0"/>
              <a:t>29/3/2019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853615-BFDE-46DE-814C-47EC6EF6D371}" type="datetimeFigureOut">
              <a:rPr lang="el-GR" smtClean="0"/>
              <a:t>29/3/2019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Στρογγυλεμένο ορθογώνιο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853615-BFDE-46DE-814C-47EC6EF6D371}" type="datetimeFigureOut">
              <a:rPr lang="el-GR" smtClean="0"/>
              <a:t>29/3/2019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853615-BFDE-46DE-814C-47EC6EF6D371}" type="datetimeFigureOut">
              <a:rPr lang="el-GR" smtClean="0"/>
              <a:t>29/3/2019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Στρογγυλεμένο ορθογώνιο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Στρογγύλεμα μίας γωνίας ορθογωνίου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853615-BFDE-46DE-814C-47EC6EF6D371}" type="datetimeFigureOut">
              <a:rPr lang="el-GR" smtClean="0"/>
              <a:t>29/3/2019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Στρογγυλεμένο ορθογώνιο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Στρογγυλεμένο ορθογώνιο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Θέση τίτλου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5" name="Θέση ημερομηνίας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2853615-BFDE-46DE-814C-47EC6EF6D371}" type="datetimeFigureOut">
              <a:rPr lang="el-GR" smtClean="0"/>
              <a:t>29/3/2019</a:t>
            </a:fld>
            <a:endParaRPr lang="el-GR"/>
          </a:p>
        </p:txBody>
      </p:sp>
      <p:sp>
        <p:nvSpPr>
          <p:cNvPr id="18" name="Θέση υποσέλιδου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 ΑΓΙΑ ΓΡΑΦΗ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            Το ιερό βιβλίο των Χριστιανών</a:t>
            </a:r>
            <a:endParaRPr lang="el-GR" dirty="0"/>
          </a:p>
        </p:txBody>
      </p:sp>
      <p:pic>
        <p:nvPicPr>
          <p:cNvPr id="1026" name="Picture 2" descr="Αποτέλεσμα εικόνας για Αγία Γραφή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917" y="2780928"/>
            <a:ext cx="2847975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47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dirty="0" smtClean="0"/>
              <a:t>ΜΕΛΕΤΩΝΤΑΣ ΤΑ ΚΕΙΜΕΝΑ ΤΗΣ ΠΑΛΑΙΑΣ ΔΙΑΘΗΚΗΣ ΣΤΟ ΣΧΟΛΕΙΟ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l-GR" dirty="0" smtClean="0"/>
              <a:t>Μαθαίνω για τη δημιουργία του κόσμου και παρακολουθώ το διάλογο της χριστιανικής πίστης με τις φυσικές επιστήμες.</a:t>
            </a:r>
          </a:p>
          <a:p>
            <a:pPr algn="just"/>
            <a:r>
              <a:rPr lang="el-GR" dirty="0" smtClean="0"/>
              <a:t>Κατανοώ τις αντιλήψεις των τότε ανθρώπων για τον κόσμο και το Θεό.</a:t>
            </a:r>
          </a:p>
          <a:p>
            <a:pPr algn="just"/>
            <a:r>
              <a:rPr lang="el-GR" dirty="0" smtClean="0"/>
              <a:t>Έρχομαι σε επαφή με προφητικά κείμενα με αναφορές στον ερχομό του Μεσσία. </a:t>
            </a:r>
          </a:p>
          <a:p>
            <a:pPr algn="just"/>
            <a:r>
              <a:rPr lang="el-GR" dirty="0" smtClean="0"/>
              <a:t>Διαπιστώνω πως οι συγγραφείς της εμπνεύστηκαν και καθοδηγήθηκαν από το Θεό.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20045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ΜΕΛΕΤΩΝΤΑΣ ΤΑ ΚΕΙΜΕΝΑ ΤΗΣ ΚΑΙΝΗΣ ΔΙΑΘΗΚΗΣ ΣΤΟ ΣΧΟΛΕΙΟ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l-GR" dirty="0" smtClean="0"/>
              <a:t>Αναγνωρίζω τον Ιησού ως ιστορικό πρόσωπο.</a:t>
            </a:r>
          </a:p>
          <a:p>
            <a:pPr algn="just"/>
            <a:r>
              <a:rPr lang="el-GR" dirty="0" smtClean="0"/>
              <a:t>Μαθαίνω για το έργο και τη διδασκαλία του Χριστού. </a:t>
            </a:r>
          </a:p>
          <a:p>
            <a:pPr algn="just"/>
            <a:r>
              <a:rPr lang="el-GR" dirty="0" smtClean="0"/>
              <a:t>Πληροφορούμαι τον τρόπο συγκρότησης και επιβίωσης των πρώτων χριστιανικών κοινοτήτων.</a:t>
            </a:r>
          </a:p>
          <a:p>
            <a:pPr algn="just"/>
            <a:r>
              <a:rPr lang="el-GR" dirty="0" smtClean="0"/>
              <a:t>Βρίσκω το νόημα των λατρευτικών εκδηλώσεων και κατανοώ το ρόλο τους στη ζωή του σύγχρονου χριστιανού.</a:t>
            </a:r>
          </a:p>
          <a:p>
            <a:pPr algn="just"/>
            <a:r>
              <a:rPr lang="el-GR" dirty="0" smtClean="0"/>
              <a:t>Έρχομαι σε επαφή με τις σημαντικές αξίες του χριστιανισμού.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9422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Γιατί ονομάζεται Αγία Γραφή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Αγία : Μιλάει για το Θεό</a:t>
            </a:r>
          </a:p>
          <a:p>
            <a:r>
              <a:rPr lang="el-GR" dirty="0" smtClean="0"/>
              <a:t>Γραφή : Είναι ένα γραπτό κείμενο ή μια συλλογή κειμένων</a:t>
            </a:r>
            <a:endParaRPr lang="el-GR" dirty="0"/>
          </a:p>
        </p:txBody>
      </p:sp>
      <p:pic>
        <p:nvPicPr>
          <p:cNvPr id="2050" name="Picture 2" descr="Αποτέλεσμα εικόνας για Αγία Γραφή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04864"/>
            <a:ext cx="5196842" cy="3168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75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Αγία Γραφή ή Βίβλος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Βίβλος</a:t>
            </a:r>
            <a:r>
              <a:rPr lang="el-GR" dirty="0" smtClean="0"/>
              <a:t> : το φυτό του παπύρου, από το οποίο παράγεται η γραφική ύλη που χρησιμοποιήθηκε για τη γραφή των κειμένων</a:t>
            </a:r>
          </a:p>
          <a:p>
            <a:r>
              <a:rPr lang="el-GR" dirty="0" smtClean="0"/>
              <a:t>Αρχικά </a:t>
            </a:r>
            <a:r>
              <a:rPr lang="el-GR" b="1" dirty="0" smtClean="0"/>
              <a:t>Βύβλος</a:t>
            </a:r>
            <a:r>
              <a:rPr lang="el-GR" dirty="0" smtClean="0"/>
              <a:t> από την αρχαία πόλη Βύβλο της Φοινίκης, φημισμένο κέντρο εξαγωγής παπύρου</a:t>
            </a:r>
            <a:endParaRPr lang="el-GR" dirty="0"/>
          </a:p>
        </p:txBody>
      </p:sp>
      <p:pic>
        <p:nvPicPr>
          <p:cNvPr id="3074" name="Picture 2" descr="Αποτέλεσμα εικόνας για πάπυρο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645024"/>
            <a:ext cx="2943225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92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4293096"/>
            <a:ext cx="7620000" cy="150304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Αγία Γραφή – «Το </a:t>
            </a:r>
            <a:r>
              <a:rPr lang="el-GR" dirty="0"/>
              <a:t>Βιβλίο των </a:t>
            </a:r>
            <a:r>
              <a:rPr lang="el-GR" dirty="0" smtClean="0"/>
              <a:t>βιβλίων»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2920" y="530352"/>
            <a:ext cx="6877392" cy="369073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l-GR" u="sng" dirty="0" smtClean="0"/>
              <a:t>Περιέχει</a:t>
            </a:r>
            <a:r>
              <a:rPr lang="el-GR" dirty="0" smtClean="0"/>
              <a:t> </a:t>
            </a:r>
          </a:p>
          <a:p>
            <a:pPr marL="514350" indent="-514350">
              <a:buAutoNum type="arabicPeriod"/>
            </a:pPr>
            <a:r>
              <a:rPr lang="el-GR" dirty="0" smtClean="0"/>
              <a:t>Τα βιβλία της Παλαιάς Διαθήκης (προ Χριστού περίοδος)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2. Τα βιβλία της Καινής Διαθήκης </a:t>
            </a:r>
          </a:p>
          <a:p>
            <a:pPr marL="0" indent="0">
              <a:buNone/>
            </a:pPr>
            <a:r>
              <a:rPr lang="el-GR" dirty="0" smtClean="0"/>
              <a:t>	Α. το έργο και η διδασκαλία του Ιησού </a:t>
            </a:r>
          </a:p>
          <a:p>
            <a:pPr marL="0" indent="0">
              <a:buNone/>
            </a:pPr>
            <a:r>
              <a:rPr lang="el-GR" dirty="0" smtClean="0"/>
              <a:t>	Β. οι επιστολές και οι πράξεις των Αποστόλων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098" name="Picture 2" descr="Αποτέλεσμα εικόνας για παλαιά διαθήκη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989" y="764704"/>
            <a:ext cx="965987" cy="1357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Σχετική εικόνα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1499" y="2636912"/>
            <a:ext cx="1026477" cy="1330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868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Περίοδος συγγραφής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Αγία Γραφή γράφεται μεταξύ 10</a:t>
            </a:r>
            <a:r>
              <a:rPr lang="el-GR" baseline="30000" dirty="0" smtClean="0"/>
              <a:t>ου</a:t>
            </a:r>
            <a:r>
              <a:rPr lang="el-GR" dirty="0" smtClean="0"/>
              <a:t> αιώνα π. Χ. και 1</a:t>
            </a:r>
            <a:r>
              <a:rPr lang="el-GR" baseline="30000" dirty="0" smtClean="0"/>
              <a:t>ου</a:t>
            </a:r>
            <a:r>
              <a:rPr lang="el-GR" dirty="0" smtClean="0"/>
              <a:t> αιώνα μ. Χ. </a:t>
            </a:r>
            <a:endParaRPr lang="el-GR" dirty="0"/>
          </a:p>
        </p:txBody>
      </p:sp>
      <p:pic>
        <p:nvPicPr>
          <p:cNvPr id="5122" name="Picture 2" descr="Αποτέλεσμα εικόνας για ευαγγελιστέ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740012"/>
            <a:ext cx="4711452" cy="356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29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Πηγή έμπνευσης της Αγίας Γραφής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Έργο θεόπνευστο (πηγάζει από το </a:t>
            </a:r>
            <a:r>
              <a:rPr lang="el-GR" dirty="0"/>
              <a:t>Πνεύμα του </a:t>
            </a:r>
            <a:r>
              <a:rPr lang="el-GR" dirty="0" smtClean="0"/>
              <a:t>Θεού)</a:t>
            </a:r>
          </a:p>
          <a:p>
            <a:endParaRPr lang="el-GR" dirty="0"/>
          </a:p>
        </p:txBody>
      </p:sp>
      <p:pic>
        <p:nvPicPr>
          <p:cNvPr id="6146" name="Picture 2" descr="Αποτέλεσμα εικόνας για Αγία Γραφή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00808"/>
            <a:ext cx="600075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55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Περιεχόμενο της Αγίας Γραφής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Ο Θεός αποκαλύπτεται στην ανθρώπινη ιστορία μέσα από συγκεκριμένα γεγονότα, πρόσωπα και καταστάσεις</a:t>
            </a:r>
          </a:p>
          <a:p>
            <a:r>
              <a:rPr lang="el-GR" sz="2000" dirty="0" smtClean="0"/>
              <a:t>Η αποκάλυψη του Θεού γίνεται λόγος Θεού, προσιτός στον κάθε άνθρωπο και καταγράφεται από αυτόπτες μάρτυρες</a:t>
            </a:r>
          </a:p>
          <a:p>
            <a:r>
              <a:rPr lang="el-GR" sz="2000" dirty="0" smtClean="0"/>
              <a:t>Παίρνει τη μορφή συμφωνίας </a:t>
            </a:r>
            <a:r>
              <a:rPr lang="el-GR" sz="2000" dirty="0"/>
              <a:t>(διαθήκη) Θεού και ανθρώπων</a:t>
            </a:r>
          </a:p>
          <a:p>
            <a:r>
              <a:rPr lang="el-GR" sz="2000" dirty="0" smtClean="0"/>
              <a:t>Είναι το σχέδιο του Θεού </a:t>
            </a:r>
            <a:r>
              <a:rPr lang="el-GR" sz="2000" dirty="0"/>
              <a:t>και η εφαρμογή </a:t>
            </a:r>
            <a:r>
              <a:rPr lang="el-GR" sz="2000" dirty="0" smtClean="0"/>
              <a:t>του για τη σωτηρία των ανθρώπων με την ενσάρκωση του Υιού του Θεού</a:t>
            </a:r>
          </a:p>
        </p:txBody>
      </p:sp>
      <p:pic>
        <p:nvPicPr>
          <p:cNvPr id="7170" name="Picture 2" descr="Αποτέλεσμα εικόνας για Αγία Γραφή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501008"/>
            <a:ext cx="4251416" cy="1898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012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400083"/>
            <a:ext cx="8229600" cy="1070992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Η Αγία Γραφή ως πρότυπο ανθρώπινων χαρακτήρων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11560" y="3356992"/>
            <a:ext cx="8183880" cy="2564803"/>
          </a:xfrm>
        </p:spPr>
        <p:txBody>
          <a:bodyPr>
            <a:noAutofit/>
          </a:bodyPr>
          <a:lstStyle/>
          <a:p>
            <a:r>
              <a:rPr lang="el-GR" dirty="0" smtClean="0"/>
              <a:t>Πρωταγωνιστές άνθρωποι που διακατέχονται από αξίες, όπως η δικαιοσύνη, η αγάπη για τον πλησίον, η εμπιστοσύνη στο Θεό και το θέλημα του. Γίνονται πρότυπο, μέσον διαπαιδαγώγησης του καινούριου ανθρώπου</a:t>
            </a:r>
            <a:endParaRPr lang="el-GR" dirty="0"/>
          </a:p>
        </p:txBody>
      </p:sp>
      <p:pic>
        <p:nvPicPr>
          <p:cNvPr id="8194" name="Picture 2" descr="Αποτέλεσμα εικόνας για Αγία Γραφή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84783"/>
            <a:ext cx="4824085" cy="187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Αποτέλεσμα εικόνας για η δημιουργία του αδαμ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saturation sa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14610"/>
            <a:ext cx="8424936" cy="5362662"/>
          </a:xfrm>
          <a:prstGeom prst="rect">
            <a:avLst/>
          </a:prstGeom>
          <a:noFill/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Χρησιμότητά </a:t>
            </a:r>
            <a:r>
              <a:rPr lang="el-GR" dirty="0" smtClean="0"/>
              <a:t>και αξία της Αγίας Γραφής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Προσφέρεται </a:t>
            </a:r>
            <a:r>
              <a:rPr lang="el-GR" b="1" dirty="0" smtClean="0">
                <a:solidFill>
                  <a:schemeClr val="bg1"/>
                </a:solidFill>
              </a:rPr>
              <a:t>στο ανθρώπινο γένος που </a:t>
            </a:r>
            <a:r>
              <a:rPr lang="el-GR" b="1" dirty="0">
                <a:solidFill>
                  <a:schemeClr val="bg1"/>
                </a:solidFill>
              </a:rPr>
              <a:t>«έπεσε» και έγινε </a:t>
            </a:r>
            <a:r>
              <a:rPr lang="el-GR" b="1" dirty="0" smtClean="0">
                <a:solidFill>
                  <a:schemeClr val="bg1"/>
                </a:solidFill>
              </a:rPr>
              <a:t>ανάξιο </a:t>
            </a:r>
            <a:r>
              <a:rPr lang="el-GR" b="1" dirty="0">
                <a:solidFill>
                  <a:schemeClr val="bg1"/>
                </a:solidFill>
              </a:rPr>
              <a:t>να επικοινωνήσει με το </a:t>
            </a:r>
            <a:r>
              <a:rPr lang="el-GR" b="1" dirty="0" smtClean="0">
                <a:solidFill>
                  <a:schemeClr val="bg1"/>
                </a:solidFill>
              </a:rPr>
              <a:t>Θεό. Μια κλήση </a:t>
            </a:r>
            <a:r>
              <a:rPr lang="el-GR" b="1" dirty="0">
                <a:solidFill>
                  <a:schemeClr val="bg1"/>
                </a:solidFill>
              </a:rPr>
              <a:t>προς </a:t>
            </a:r>
            <a:r>
              <a:rPr lang="el-GR" b="1" dirty="0" smtClean="0">
                <a:solidFill>
                  <a:schemeClr val="bg1"/>
                </a:solidFill>
              </a:rPr>
              <a:t>τον άνθρωπο για να </a:t>
            </a:r>
            <a:r>
              <a:rPr lang="el-GR" b="1" dirty="0">
                <a:solidFill>
                  <a:schemeClr val="bg1"/>
                </a:solidFill>
              </a:rPr>
              <a:t>συναντήσει το Θεό</a:t>
            </a:r>
          </a:p>
          <a:p>
            <a:r>
              <a:rPr lang="el-GR" b="1" dirty="0">
                <a:solidFill>
                  <a:schemeClr val="bg1"/>
                </a:solidFill>
              </a:rPr>
              <a:t>Αποτελεί πρόταση ανανέωσης της φιλίας του Θεού και του ανθρώπου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Χρησιμεύει </a:t>
            </a:r>
            <a:r>
              <a:rPr lang="el-GR" b="1" dirty="0">
                <a:solidFill>
                  <a:schemeClr val="bg1"/>
                </a:solidFill>
              </a:rPr>
              <a:t>για την προσέγγιση της αλήθειας και </a:t>
            </a:r>
            <a:r>
              <a:rPr lang="el-GR" b="1" dirty="0" smtClean="0">
                <a:solidFill>
                  <a:schemeClr val="bg1"/>
                </a:solidFill>
              </a:rPr>
              <a:t>τον </a:t>
            </a:r>
            <a:r>
              <a:rPr lang="el-GR" b="1" dirty="0">
                <a:solidFill>
                  <a:schemeClr val="bg1"/>
                </a:solidFill>
              </a:rPr>
              <a:t>έλεγχο της πλάνης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9583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Άποψ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84</TotalTime>
  <Words>409</Words>
  <Application>Microsoft Office PowerPoint</Application>
  <PresentationFormat>Προβολή στην οθόνη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Άποψη</vt:lpstr>
      <vt:lpstr> ΑΓΙΑ ΓΡΑΦΗ</vt:lpstr>
      <vt:lpstr>Γιατί ονομάζεται Αγία Γραφή</vt:lpstr>
      <vt:lpstr>Αγία Γραφή ή Βίβλος</vt:lpstr>
      <vt:lpstr>     Αγία Γραφή – «Το Βιβλίο των βιβλίων» </vt:lpstr>
      <vt:lpstr>Περίοδος συγγραφής</vt:lpstr>
      <vt:lpstr>Πηγή έμπνευσης της Αγίας Γραφής</vt:lpstr>
      <vt:lpstr>Περιεχόμενο της Αγίας Γραφής</vt:lpstr>
      <vt:lpstr>Η Αγία Γραφή ως πρότυπο ανθρώπινων χαρακτήρων</vt:lpstr>
      <vt:lpstr>Χρησιμότητά και αξία της Αγίας Γραφής</vt:lpstr>
      <vt:lpstr>ΜΕΛΕΤΩΝΤΑΣ ΤΑ ΚΕΙΜΕΝΑ ΤΗΣ ΠΑΛΑΙΑΣ ΔΙΑΘΗΚΗΣ ΣΤΟ ΣΧΟΛΕΙΟ</vt:lpstr>
      <vt:lpstr>ΜΕΛΕΤΩΝΤΑΣ ΤΑ ΚΕΙΜΕΝΑ ΤΗΣ ΚΑΙΝΗΣ ΔΙΑΘΗΚΗΣ ΣΤΟ ΣΧΟΛΕΙΟ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ΑΓΙΑ ΓΡΑΦΗ</dc:title>
  <dc:creator>Lambros Sdrolias</dc:creator>
  <cp:lastModifiedBy>Lambros Sdrolias</cp:lastModifiedBy>
  <cp:revision>10</cp:revision>
  <dcterms:created xsi:type="dcterms:W3CDTF">2018-02-03T16:51:26Z</dcterms:created>
  <dcterms:modified xsi:type="dcterms:W3CDTF">2019-03-29T21:58:38Z</dcterms:modified>
</cp:coreProperties>
</file>