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34" t="25199" r="8750" b="57765"/>
          <a:stretch/>
        </p:blipFill>
        <p:spPr bwMode="auto">
          <a:xfrm rot="187263">
            <a:off x="1132965" y="521352"/>
            <a:ext cx="6985073" cy="196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 rot="21165108">
            <a:off x="1619672" y="3356992"/>
            <a:ext cx="6408712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Αντισύλληψη είναι τα μέσα και οι τεχνικές που καταφέρνουν να αναστείλουν τη γονιμότητα με τρόπο παροδικό και αναστρέψιμο.  Αποκλείονται, επομένως, οι μέθοδοι στειροποίησης στον άντρα και τη γυναίκα</a:t>
            </a:r>
            <a:endParaRPr lang="el-GR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08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476673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el-GR" sz="4800" dirty="0" smtClean="0"/>
              <a:t>Μέθοδοι Αντισύλληψης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272808" cy="1584176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800" b="1" dirty="0" smtClean="0">
                <a:latin typeface="Century Gothic" panose="020B0502020202020204" pitchFamily="34" charset="0"/>
              </a:rPr>
              <a:t>Α. Βασίζονται στη φυσιολογία της γυναίκας</a:t>
            </a:r>
          </a:p>
          <a:p>
            <a:pPr algn="just"/>
            <a:r>
              <a:rPr lang="el-GR" sz="2800" b="1" dirty="0" smtClean="0">
                <a:latin typeface="Century Gothic" panose="020B0502020202020204" pitchFamily="34" charset="0"/>
              </a:rPr>
              <a:t>Β. </a:t>
            </a:r>
            <a:r>
              <a:rPr lang="el-GR" sz="2800" b="1" dirty="0">
                <a:latin typeface="Century Gothic" panose="020B0502020202020204" pitchFamily="34" charset="0"/>
              </a:rPr>
              <a:t>Β</a:t>
            </a:r>
            <a:r>
              <a:rPr lang="el-GR" sz="2800" b="1" dirty="0" smtClean="0">
                <a:latin typeface="Century Gothic" panose="020B0502020202020204" pitchFamily="34" charset="0"/>
              </a:rPr>
              <a:t>ασίζονται σε μηχανικά μέσα</a:t>
            </a:r>
          </a:p>
          <a:p>
            <a:pPr algn="just"/>
            <a:r>
              <a:rPr lang="el-GR" sz="2800" b="1" dirty="0" smtClean="0">
                <a:latin typeface="Century Gothic" panose="020B0502020202020204" pitchFamily="34" charset="0"/>
              </a:rPr>
              <a:t>Γ. Βασίζονται σε φαρμακευτικά μέσα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053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273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entury Gothic" panose="020B0502020202020204" pitchFamily="34" charset="0"/>
              </a:rPr>
              <a:t>Μέθοδοι οι οποίοι βασίζονται στη φυσιολογία της γυναίκας</a:t>
            </a:r>
            <a:endParaRPr lang="el-GR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043608" y="3284984"/>
            <a:ext cx="30963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Μέθοδος του Ρυθμού</a:t>
            </a:r>
            <a:endParaRPr lang="el-GR" sz="3200" dirty="0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4788024" y="2564904"/>
            <a:ext cx="352839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Διακεκομμένη συνουσία</a:t>
            </a:r>
            <a:endParaRPr lang="el-GR" sz="3200" dirty="0"/>
          </a:p>
        </p:txBody>
      </p:sp>
      <p:cxnSp>
        <p:nvCxnSpPr>
          <p:cNvPr id="9" name="Ευθύγραμμο βέλος σύνδεσης 8"/>
          <p:cNvCxnSpPr>
            <a:stCxn id="4" idx="2"/>
          </p:cNvCxnSpPr>
          <p:nvPr/>
        </p:nvCxnSpPr>
        <p:spPr>
          <a:xfrm flipH="1">
            <a:off x="3203848" y="1452846"/>
            <a:ext cx="1584176" cy="161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>
            <a:stCxn id="4" idx="2"/>
          </p:cNvCxnSpPr>
          <p:nvPr/>
        </p:nvCxnSpPr>
        <p:spPr>
          <a:xfrm>
            <a:off x="4788024" y="1452846"/>
            <a:ext cx="1764196" cy="96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58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305" y="50861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entury Gothic" panose="020B0502020202020204" pitchFamily="34" charset="0"/>
              </a:rPr>
              <a:t>Μέθοδοι που βασίζονται σε μηχανικά μέσα</a:t>
            </a:r>
            <a:endParaRPr lang="el-GR" sz="20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304">
            <a:off x="899592" y="165735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76">
            <a:off x="5220072" y="155269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965280">
            <a:off x="2530077" y="337372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ανδρικό προφυλακτικό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76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63688" y="69269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Μέθοδοι που βασίζονται σε μηχανικά μέσα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2" y="1340768"/>
            <a:ext cx="2857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Ενδομήτριο Σπείραμα (Σπιράλ) | Όμιλος Ιατρικού Αθην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5305"/>
            <a:ext cx="4473487" cy="25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Ψαλίδισμα και στρογγύλεμα μίας γωνίας του ορθογωνίου 2"/>
          <p:cNvSpPr/>
          <p:nvPr/>
        </p:nvSpPr>
        <p:spPr>
          <a:xfrm>
            <a:off x="755576" y="4365104"/>
            <a:ext cx="2397258" cy="93610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Ενδομήτριο σπείραμα</a:t>
            </a:r>
            <a:endParaRPr lang="el-GR" sz="2800" dirty="0"/>
          </a:p>
        </p:txBody>
      </p:sp>
      <p:sp>
        <p:nvSpPr>
          <p:cNvPr id="4" name="Ψαλίδισμα διαγώνιας γωνίας του ορθογωνίου 3"/>
          <p:cNvSpPr/>
          <p:nvPr/>
        </p:nvSpPr>
        <p:spPr>
          <a:xfrm>
            <a:off x="4333381" y="1555948"/>
            <a:ext cx="4176464" cy="7920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Κολπικό διάφραγμα</a:t>
            </a:r>
            <a:endParaRPr lang="el-GR" sz="2800" dirty="0"/>
          </a:p>
        </p:txBody>
      </p:sp>
      <p:sp>
        <p:nvSpPr>
          <p:cNvPr id="5" name="Ραβδωτό δεξιό βέλος 4"/>
          <p:cNvSpPr/>
          <p:nvPr/>
        </p:nvSpPr>
        <p:spPr>
          <a:xfrm>
            <a:off x="3275856" y="4613473"/>
            <a:ext cx="1080120" cy="3276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ό βέλος 6"/>
          <p:cNvSpPr/>
          <p:nvPr/>
        </p:nvSpPr>
        <p:spPr>
          <a:xfrm>
            <a:off x="3275856" y="1951992"/>
            <a:ext cx="936104" cy="252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954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2539" r="17339" b="6250"/>
          <a:stretch/>
        </p:blipFill>
        <p:spPr bwMode="auto">
          <a:xfrm>
            <a:off x="539552" y="332656"/>
            <a:ext cx="8157029" cy="52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87727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entury Gothic" panose="020B0502020202020204" pitchFamily="34" charset="0"/>
              </a:rPr>
              <a:t>Μέθοδοι που βασίζονται σε φαρμακευτικά μέσα</a:t>
            </a:r>
            <a:endParaRPr lang="el-G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30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08830"/>
            <a:ext cx="3622698" cy="22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entury Gothic" panose="020B0502020202020204" pitchFamily="34" charset="0"/>
              </a:rPr>
              <a:t>Προφυλακτικό και σεξουαλικώς μεταδιδόμενα νοσήματα</a:t>
            </a:r>
            <a:endParaRPr lang="el-GR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7301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Garamond" panose="02020404030301010803" pitchFamily="18" charset="0"/>
              </a:rPr>
              <a:t>Το ανδρικό </a:t>
            </a:r>
            <a:r>
              <a:rPr lang="el-GR" sz="2400" b="1" dirty="0" smtClean="0">
                <a:latin typeface="Garamond" panose="02020404030301010803" pitchFamily="18" charset="0"/>
              </a:rPr>
              <a:t>προφυλακτικό</a:t>
            </a:r>
            <a:r>
              <a:rPr lang="el-GR" sz="2400" dirty="0" smtClean="0">
                <a:latin typeface="Garamond" panose="02020404030301010803" pitchFamily="18" charset="0"/>
              </a:rPr>
              <a:t> συμβάλλει και στην προστασία από τα </a:t>
            </a:r>
            <a:r>
              <a:rPr lang="el-GR" sz="2400" b="1" dirty="0" smtClean="0">
                <a:latin typeface="Garamond" panose="02020404030301010803" pitchFamily="18" charset="0"/>
              </a:rPr>
              <a:t>σεξουαλικώς μεταδιδόμενα νοσήματα</a:t>
            </a:r>
            <a:r>
              <a:rPr lang="el-GR" sz="2400" dirty="0" smtClean="0">
                <a:latin typeface="Garamond" panose="02020404030301010803" pitchFamily="18" charset="0"/>
              </a:rPr>
              <a:t>. Αυτά οφείλονται είτε σε </a:t>
            </a:r>
            <a:r>
              <a:rPr lang="el-GR" sz="2400" b="1" dirty="0" smtClean="0">
                <a:latin typeface="Garamond" panose="02020404030301010803" pitchFamily="18" charset="0"/>
              </a:rPr>
              <a:t>ιούς</a:t>
            </a:r>
            <a:r>
              <a:rPr lang="el-GR" sz="2400" dirty="0" smtClean="0">
                <a:latin typeface="Garamond" panose="02020404030301010803" pitchFamily="18" charset="0"/>
              </a:rPr>
              <a:t> είτε σε </a:t>
            </a:r>
            <a:r>
              <a:rPr lang="el-GR" sz="2400" b="1" dirty="0" smtClean="0">
                <a:latin typeface="Garamond" panose="02020404030301010803" pitchFamily="18" charset="0"/>
              </a:rPr>
              <a:t>μικρόβια</a:t>
            </a:r>
            <a:r>
              <a:rPr lang="el-GR" sz="2400" dirty="0" smtClean="0">
                <a:latin typeface="Garamond" panose="02020404030301010803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Garamond" panose="02020404030301010803" pitchFamily="18" charset="0"/>
              </a:rPr>
              <a:t>Απειλητικότεροι ιοί είναι το </a:t>
            </a:r>
            <a:r>
              <a:rPr lang="en-US" sz="2400" dirty="0" smtClean="0">
                <a:latin typeface="Lucida Calligraphy" panose="03010101010101010101" pitchFamily="66" charset="0"/>
              </a:rPr>
              <a:t>AIDS</a:t>
            </a:r>
            <a:r>
              <a:rPr lang="el-GR" sz="2400" dirty="0" smtClean="0">
                <a:latin typeface="Garamond" panose="02020404030301010803" pitchFamily="18" charset="0"/>
              </a:rPr>
              <a:t>, η </a:t>
            </a:r>
            <a:r>
              <a:rPr lang="el-GR" sz="2400" b="1" dirty="0" smtClean="0">
                <a:latin typeface="Garamond" panose="02020404030301010803" pitchFamily="18" charset="0"/>
              </a:rPr>
              <a:t>ηπατίτιδα</a:t>
            </a:r>
            <a:r>
              <a:rPr lang="el-GR" sz="2400" dirty="0" smtClean="0">
                <a:latin typeface="Garamond" panose="02020404030301010803" pitchFamily="18" charset="0"/>
              </a:rPr>
              <a:t>, τα </a:t>
            </a:r>
            <a:r>
              <a:rPr lang="el-GR" sz="2400" b="1" dirty="0" smtClean="0">
                <a:latin typeface="Garamond" panose="02020404030301010803" pitchFamily="18" charset="0"/>
              </a:rPr>
              <a:t>κονδυλώματα</a:t>
            </a:r>
            <a:r>
              <a:rPr lang="el-GR" sz="2400" dirty="0" smtClean="0">
                <a:latin typeface="Garamond" panose="02020404030301010803" pitchFamily="18" charset="0"/>
              </a:rPr>
              <a:t> και οι διάφοροι </a:t>
            </a:r>
            <a:r>
              <a:rPr lang="el-GR" sz="2400" b="1" dirty="0" err="1" smtClean="0">
                <a:latin typeface="Garamond" panose="02020404030301010803" pitchFamily="18" charset="0"/>
              </a:rPr>
              <a:t>ερπητοϊοί</a:t>
            </a:r>
            <a:r>
              <a:rPr lang="el-GR" sz="2400" dirty="0" smtClean="0">
                <a:latin typeface="Garamond" panose="02020404030301010803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Garamond" panose="02020404030301010803" pitchFamily="18" charset="0"/>
              </a:rPr>
              <a:t>Μικροβιακοί νόσοι είναι η </a:t>
            </a:r>
            <a:r>
              <a:rPr lang="el-GR" sz="2400" b="1" dirty="0" smtClean="0">
                <a:latin typeface="Garamond" panose="02020404030301010803" pitchFamily="18" charset="0"/>
              </a:rPr>
              <a:t>σύφιλη</a:t>
            </a:r>
            <a:r>
              <a:rPr lang="el-GR" sz="2400" dirty="0" smtClean="0">
                <a:latin typeface="Garamond" panose="02020404030301010803" pitchFamily="18" charset="0"/>
              </a:rPr>
              <a:t> και η </a:t>
            </a:r>
            <a:r>
              <a:rPr lang="el-GR" sz="2400" b="1" dirty="0" smtClean="0">
                <a:latin typeface="Garamond" panose="02020404030301010803" pitchFamily="18" charset="0"/>
              </a:rPr>
              <a:t>βλεννόρροια</a:t>
            </a:r>
            <a:r>
              <a:rPr lang="el-GR" sz="2400" dirty="0" smtClean="0">
                <a:latin typeface="Garamond" panose="02020404030301010803" pitchFamily="18" charset="0"/>
              </a:rPr>
              <a:t>, που ταλαιπώρησαν για χρόνια γενιές ανθρώπων</a:t>
            </a:r>
            <a:r>
              <a:rPr lang="el-GR" sz="2400" b="1" dirty="0" smtClean="0">
                <a:latin typeface="Garamond" panose="02020404030301010803" pitchFamily="18" charset="0"/>
              </a:rPr>
              <a:t>. </a:t>
            </a:r>
            <a:endParaRPr lang="el-GR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4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943" y="23654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entury Gothic" panose="020B0502020202020204" pitchFamily="34" charset="0"/>
              </a:rPr>
              <a:t>Σεξουαλική κακοποίηση</a:t>
            </a:r>
            <a:endParaRPr lang="el-GR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06647">
            <a:off x="734227" y="118211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dirty="0" smtClean="0">
                <a:latin typeface="Segoe Script" panose="030B0504020000000003" pitchFamily="66" charset="0"/>
              </a:rPr>
              <a:t>Ανεπιθύμητη σωματική επαφή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dirty="0" smtClean="0">
                <a:latin typeface="Segoe Script" panose="030B0504020000000003" pitchFamily="66" charset="0"/>
              </a:rPr>
              <a:t>Επίδειξη γεννητικών οργάνων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dirty="0" smtClean="0">
                <a:latin typeface="Segoe Script" panose="030B0504020000000003" pitchFamily="66" charset="0"/>
              </a:rPr>
              <a:t>Εμπλοκή σε πορνογραφικό υλικό</a:t>
            </a:r>
            <a:endParaRPr lang="el-GR" dirty="0">
              <a:latin typeface="Segoe Script" panose="030B05040200000000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32798">
            <a:off x="5319523" y="354000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Segoe Script" panose="030B0504020000000003" pitchFamily="66" charset="0"/>
              </a:rPr>
              <a:t>Ασκείται συνήθως από μεγαλύτερα παιδιά ή ενήλικες</a:t>
            </a:r>
            <a:endParaRPr lang="el-GR" dirty="0"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213" y="528486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Segoe Script" panose="030B0504020000000003" pitchFamily="66" charset="0"/>
              </a:rPr>
              <a:t>Συμβαίνει στο σχολείο, στην παρέα, στην ευρύτερη οικογένεια</a:t>
            </a:r>
            <a:endParaRPr lang="el-GR" dirty="0">
              <a:latin typeface="Segoe Script" panose="030B0504020000000003" pitchFamily="66" charset="0"/>
            </a:endParaRPr>
          </a:p>
        </p:txBody>
      </p:sp>
      <p:pic>
        <p:nvPicPr>
          <p:cNvPr id="6146" name="Picture 2" descr="σεξουαλική κακοποίηση - από το iefimerida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13" y="224591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393" y="36746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Segoe Script" panose="030B0504020000000003" pitchFamily="66" charset="0"/>
              </a:rPr>
              <a:t>Οι θύτες επενδύουν στο φόβο, εξαγοράζουν τη σιωπή</a:t>
            </a:r>
            <a:endParaRPr lang="el-GR" dirty="0">
              <a:latin typeface="Segoe Script" panose="030B0504020000000003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2038"/>
            <a:ext cx="3086027" cy="172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ΣΕΞΟΥΑΛΙΚΗ ΚΑΚΟΠΟΙΗΣΗ - Παρατηρητής της Θράκης | Παρατηρητής της Θράκης |  Νέα από την Θράκη, την Ελλάδα &amp;amp; τον Κόσμ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72" y="4874989"/>
            <a:ext cx="3685854" cy="19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27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187</Words>
  <Application>Microsoft Office PowerPoint</Application>
  <PresentationFormat>Προβολή στην οθόνη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Πνοή</vt:lpstr>
      <vt:lpstr>Παρουσίαση του PowerPoint</vt:lpstr>
      <vt:lpstr>Μέθοδοι Αντισύλληψης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ΝΙΚΟΛΑΟΣ ΑΝΑΓΝΩΣΤΟΠΟΥΛΟΣ</cp:lastModifiedBy>
  <cp:revision>11</cp:revision>
  <dcterms:created xsi:type="dcterms:W3CDTF">2022-02-20T08:22:27Z</dcterms:created>
  <dcterms:modified xsi:type="dcterms:W3CDTF">2022-07-03T09:34:52Z</dcterms:modified>
</cp:coreProperties>
</file>